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257" r:id="rId4"/>
    <p:sldId id="263" r:id="rId5"/>
    <p:sldId id="264" r:id="rId6"/>
    <p:sldId id="265" r:id="rId7"/>
    <p:sldId id="258" r:id="rId8"/>
    <p:sldId id="266" r:id="rId9"/>
    <p:sldId id="290" r:id="rId10"/>
    <p:sldId id="267" r:id="rId11"/>
    <p:sldId id="268" r:id="rId12"/>
    <p:sldId id="295" r:id="rId13"/>
    <p:sldId id="291" r:id="rId14"/>
    <p:sldId id="270" r:id="rId15"/>
    <p:sldId id="292" r:id="rId16"/>
    <p:sldId id="294" r:id="rId17"/>
    <p:sldId id="293" r:id="rId18"/>
    <p:sldId id="259" r:id="rId19"/>
    <p:sldId id="297" r:id="rId20"/>
    <p:sldId id="296" r:id="rId21"/>
    <p:sldId id="298" r:id="rId22"/>
    <p:sldId id="269" r:id="rId23"/>
    <p:sldId id="271" r:id="rId24"/>
    <p:sldId id="299" r:id="rId25"/>
    <p:sldId id="273" r:id="rId26"/>
    <p:sldId id="307" r:id="rId27"/>
    <p:sldId id="308" r:id="rId28"/>
    <p:sldId id="309" r:id="rId29"/>
    <p:sldId id="310" r:id="rId30"/>
    <p:sldId id="300" r:id="rId31"/>
    <p:sldId id="260" r:id="rId32"/>
    <p:sldId id="301" r:id="rId33"/>
    <p:sldId id="302" r:id="rId34"/>
    <p:sldId id="303" r:id="rId35"/>
    <p:sldId id="274" r:id="rId36"/>
    <p:sldId id="304" r:id="rId37"/>
    <p:sldId id="275" r:id="rId38"/>
    <p:sldId id="305" r:id="rId39"/>
    <p:sldId id="276" r:id="rId40"/>
    <p:sldId id="306" r:id="rId41"/>
    <p:sldId id="277" r:id="rId42"/>
    <p:sldId id="311" r:id="rId43"/>
    <p:sldId id="261" r:id="rId44"/>
    <p:sldId id="262" r:id="rId45"/>
    <p:sldId id="312" r:id="rId46"/>
    <p:sldId id="278" r:id="rId47"/>
    <p:sldId id="279" r:id="rId48"/>
    <p:sldId id="280" r:id="rId49"/>
    <p:sldId id="314" r:id="rId50"/>
    <p:sldId id="315" r:id="rId51"/>
    <p:sldId id="282" r:id="rId52"/>
    <p:sldId id="285" r:id="rId53"/>
    <p:sldId id="316" r:id="rId54"/>
    <p:sldId id="317" r:id="rId55"/>
    <p:sldId id="286" r:id="rId56"/>
    <p:sldId id="287" r:id="rId57"/>
    <p:sldId id="289" r:id="rId5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31" autoAdjust="0"/>
    <p:restoredTop sz="96505" autoAdjust="0"/>
  </p:normalViewPr>
  <p:slideViewPr>
    <p:cSldViewPr>
      <p:cViewPr>
        <p:scale>
          <a:sx n="50" d="100"/>
          <a:sy n="50" d="100"/>
        </p:scale>
        <p:origin x="-221" y="-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FC70B-1A65-49C8-BB6A-B6C69DD7720A}" type="datetimeFigureOut">
              <a:rPr lang="es-CO" smtClean="0"/>
              <a:pPr/>
              <a:t>31/10/2011</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36B2B8-4427-4A0E-B2A7-A16D55F63829}" type="slidenum">
              <a:rPr lang="es-CO" smtClean="0"/>
              <a:pPr/>
              <a:t>‹Nº›</a:t>
            </a:fld>
            <a:endParaRPr lang="es-C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es.wikipedia.org/wiki/Archivo:William_Miller.jpg"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es.wikipedia.org/wiki/Archivo:Egw1899.jpg"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404665"/>
            <a:ext cx="7956376" cy="1800199"/>
          </a:xfrm>
          <a:gradFill>
            <a:gsLst>
              <a:gs pos="44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algn="l"/>
            <a:r>
              <a:rPr lang="es-CO" sz="3600" dirty="0" smtClean="0">
                <a:latin typeface="Algerian" pitchFamily="82" charset="0"/>
              </a:rPr>
              <a:t>Tema N° 10</a:t>
            </a:r>
            <a:br>
              <a:rPr lang="es-CO" sz="3600" dirty="0" smtClean="0">
                <a:latin typeface="Algerian" pitchFamily="82" charset="0"/>
              </a:rPr>
            </a:br>
            <a:r>
              <a:rPr lang="es-CO" sz="3600" dirty="0" smtClean="0">
                <a:latin typeface="Algerian" pitchFamily="82" charset="0"/>
              </a:rPr>
              <a:t>EL PEQUEÑO TIEMPO DE ANGUSTIA </a:t>
            </a:r>
            <a:endParaRPr lang="es-CO" sz="3600" dirty="0">
              <a:latin typeface="Algerian" pitchFamily="82" charset="0"/>
            </a:endParaRPr>
          </a:p>
        </p:txBody>
      </p:sp>
      <p:sp>
        <p:nvSpPr>
          <p:cNvPr id="57346" name="AutoShape 2" descr="data:image/jpg;base64,/9j/4AAQSkZJRgABAQAAAQABAAD/2wBDAAkGBwgHBgkIBwgKCgkLDRYPDQwMDRsUFRAWIB0iIiAdHx8kKDQsJCYxJx8fLT0tMTU3Ojo6Iys/RD84QzQ5Ojf/2wBDAQoKCg0MDRoPDxo3JR8lNzc3Nzc3Nzc3Nzc3Nzc3Nzc3Nzc3Nzc3Nzc3Nzc3Nzc3Nzc3Nzc3Nzc3Nzc3Nzc3Nzf/wAARCACSALIDASIAAhEBAxEB/8QAHAAAAQUBAQEAAAAAAAAAAAAABgADBAUHAgEI/8QARBAAAgEDAgQDBwEEBA4DAQAAAQIDAAQRBSEGEjFBE1FhBxQiMnGBkaEjscHRM0JSYggVFiQ0N0N0gpLC4fDxJVNyov/EABoBAAMBAQEBAAAAAAAAAAAAAAIDBAEABQb/xAAoEQACAgIDAAIBBAIDAAAAAAAAAQIDESEEEjETQVEFIzJhIoFCUnH/2gAMAwEAAhEDEQA/AKT23xGXjy4ZPmSzh/6qAXdfCH7JEb+1/wBq0z2upjjy5dg3KbOFem39as0gTx7tY+oZgo9Sa7JmTiNFdh4xwmdz5CrUrCYgyKQg7LtzdvzU290ZoBG0ls6F/k2+arCIWIjZZ7WWErhm51O2TgZ9AN9+pqay38C5TK2xtLW4j8J25EB3PJzDHmT5UybOL3g2+myGef8ArCM5RR6sNvtUrS9IGv31ybSZoLFDhC2cv9B288U66XvD1wYPBXwufCyAdfr/ACoe29PYP+/9FTd6ZLbxqLlGR3OcnfPpURFl/o0XPMcAYzn0/WivUtVtJoomZzOXHxwyrsGwMEd6ipe6ZGto0MUZPM6yCQZ5QTkE+vQ/muVkvtG9teFa+mXSpEyJHIDuwRwzDp1p6K5iso394t194izyEZzn1P8A5ipXv0UxtLccrSSKyllGDGSc4O+N6laVCJrd4rlJOSORlknUq3fpy0OX1/yWjEnL1A773JcXnvcsYIGwRMDI8thjPrjrRHFeorqs88MbSRAxysqfAQAd9sAnocYPoKptftF069hELLPC3xKxx8W+4IHTypy2tdU15ggXFtzFkRUAWP0BxTfiViTSGzisnNxc3Sxw2sXgyBpOcvBMHLduUkfuNEGl8M3EB95ligMrEfDMPlB8ubbPSp+h8M2lgvNdSI0pGwDdDRBDDHGRyXLvgADmHNjHr/7qqX6dY6srTI7uXVB9YvP9gvd6LKFcw3McLpymNxluq4OO+xJ8/wA1f6jpbzaTbmKWIkJljGx5jg5YZPxMTgt074GwqNrOpJY8kkli8g3YeGAF79Qd98mpemXqT2cZtbbwkIDMshwVJHfv3ouNwnCxqUkTWXNwyokaTh+1aPn53jWKAFHjQsZWPnk5PbaqaTTvElWzmUFH2d3LAKf7RG+PLp5UYNFNJ0uQihcAIMn8moltpoFy80zs7jAicnBGO/lTrv0vOOgqvl49eAN1bg2BZB7nepKTvt0DeXn/ANiKDrqB4LpraVeVlbBHl5Vrd3HZRxtFHA4UsOYKeXY5JI+1ZxxIqniM8i8odU2znG2MfpUbg6p9HLJ6fF5DtTyUjjDEeVc05OvJK6jsTTZo0yl+ipUqVaYaJ7cHMftBlKkrmyhGx/8A1QHaBWn5pZPDVRnm9e2KOvbn/rBk/wB0h/6qA7YJz5ckAbjbah+jmEMep3AgWJZ2lSNedy78zR9O/wB+1NazrtzqrCGaXMZ/pVTo4AUAH8dKpriQzyl8BenNyjCt9BT8QtwrIjZfHNkncjqfSlfGvRagk8hZ7/p4tImgVobqJQqPESMj6fxqnvZbqZApLSKM4QAkHv2pnQVNzfRw82Fc4yewI3ohh08xXQhBbwnJUM5Cnl7ZI7461ka4p7YubUHsHoriFtNllWD9tAygsd+vn5fL++qmR2MpwMAkHbp2/nU7U7OexuZ4jlUY5IXOGAzjr5ZP5qERlz6gYo0knlD4YayjuKMlOVt+o/NF1lF/i7hRryQqHmkKQpgbnpn7UPabHzTxjIHxZyaJuMOSIaVp8bBgFaQqPMnp+tIteZKJXWklkufZ5wUup2g1KaJJi0pREf5VI6sfOtAm4QkiiZYDG6jHKgXGad9m0SWfDNlG45WlLOueh+lGDEFTirONfOuOYkPIqha32Zn9jYWdnqHu95NALpGGYOYZKmm/aaBo+mRXFgsUTM3LIS+CB2wO9RvaHb67YSprVrDbXAjyhMAKPv8ALkEnmOdhjzoX1T2f8ccQSrd393YGU7FWnYmMHv8AL+lNnyLpyyTx49a1LwCpLy5vb2Oa5kZyYzyb7Be5P0/jVudaW0m8VmaV/l5WPw4AwBjPQUV2PsbuLfVLaKbU5LixMbGedAI3jcHICKc5++a44x9kjwtBPw3DLcrj/OVlmBckkbqCBvuSdwNthvU7g9POx7rg1heEfhTU5NaV2MWI0GDMjcuW8h50TQ28oBHilsbkOM4qw4Z9n0Wk2bQC4k+LDc7HLE47joPtT50m5jvfd8qcnHMK9jj3QVfVyyzx+VRNSzFaKS4spLiUF2Ro225cfp++sn4li5eKPCzjlKp9xX03FpdqkKRmJWCEHJ6mvmTiSZJeNLyQYKi7kAx2AYj+FeZyJ1ylmKPS4XGnUm5MoLgETSZ685J+uaap+6/0mU4xliaZ70C8LZenlKuqVaCaT7brbm44eYkcptoV5M75+Ks4SMyShEPU4wK0723kDi0tnfwYs/8A9VnelRl7wMASFGTQ50ccT25STkJIXIGR5H+NWi6Y1tEt98EkGW+HlyV5gV3GMEYH2yDnevL6McpJXuMZ880UQrctp1qixNySRAMxXPOCv7qXmSaE2Twkwc4espJJ1m8Lmt42GWZyM9gAeua0fSbbUhA8mnvb3AIPi5OGIz2yP1FNcLaXb3eiRTi4EMccSjlUEknA3IHXJJ/FWdnay6Vee+oZGt1+GRlHLhvVRjGR3qGV8+70Vy4sbIKQMe0PT1k0VdSd2acMq8pXcA56/igPS9NutT1CGys4y80rALtsoyck9gAMbmto9qkSzcAG5gYGOa4hZeXPQk/b71Seyfh8wwNqckQ8S6xHC2OkQPxH0y35CirJz61p/YvjVNRwEOh+yzQEs1aUTzT4/wBIaZxlvMKDy48his44ytnsuJXtrr4TCACRtt549a+jIYlSERxkBQKyb2xaaPeNO1Ew/tPEMEkn9odVJ/d96Dq+uWPjPeA30B7Oy4UtDczRpbrEOdnYAdN9+3/ao0HG2lOpAuTHbBuRJ2XeTB5ds9RkeRyO3enNO0aPWNMgju7mY2ZhCyQRNyiXBJwSN9sjoamf5LcP6ZZs0ek27CM84LIGbrkDJ3wNh9qKlvoiWcG5aLC40yK8jj53ckOrksAc43AwRgfbFPzxBDzb5Ncz6pZ2lotxdTRwRNsC7ACvILy01a1Y2c6Sp05kNPjYs4BtrzHH2NC5VD81etqCKhK4LDoGOAfv2po6fKsR5WDjtVZqOlz3NnJH4zWrHpKhyQR6d/oapxW16eb2vrfmi1bWrKI+HcyrDMRnwScsfoBnm+1SbOZZ2LrbzIrDmDyALn7Z5h9wKz1+D7F7uadp7xnkcFm8Tl5gN8YAAAzRbb3DwQiNAgVdgANhQqiX0MXOh/yLySQLGzE4wMkk18i38vjalLOhB8WdpAQc55mJ/jX0hxHqUsWg6i/NjFpKcr1Hwn+dfNKAe9Ly7IGGM9sUiyDjLZdxrlbFtHFyrLM4b5s70zT1y/PcSN5saZro+D5eipUqVECaj7dlC8TqR1a3T9OahjhC3C2d7dMekkaAY65IzV/7dZSeMzHjZLKI/clv5VX8KQyLw47gDw3vIgfoCKB6YEm1HI1xhEsdzCQAoZTnGw60Q6OlxcaCkhZo18IqgDbvy7E+g2NUnHvKbm3AUgch7570bez/AEttV0mziUlIjHIZW+bAMj9M+fb70VsoymmibDlUsLOzj2YWk11wpdeGx8R5mAJPQDpj7k0RC2e5aWymYqswAkcjHKRn4hRNp/D1jpGlvY6dGY4sE55iSSetcx6ct1PFPMPhjPMBnv5GoZU5kmevValX1YtQsYNQ0Qae1qJrWRApDjAwPSvNG09bK1CRoqcqhVRVwFHTAFXWBgAVF1We3tdPnubuZIIYkLvM+wQDuaZKpOSbYhTwsIZmuTHOEX6E4yBt1xQx7SYHv+EbxVILw4mQj+6c1APtM4WdAGuylxjJcxHlB6bntnr96vNRlh1Hhq/5SDFNbMchvTORTX4AvcD/AAFKsnD9uVcMvIMfv/jVzrB/+OmUNgsvKD6mhD2W3Eb6KEjzlcA+RJA6UYTxpcBBIfhHxYz1pEZJQaDwuwDcR6YNRvVN3k2drahgvMRh2JyR54Arz2f20llrc0EEhFk0HNyFgTzZG/4q04okYRy28cbuxUBFUdv41L0HTRp+nNJbWzLcyr8bud/oB2HpU8Z/uZ/BVOK+H/1lveXREqW8BHOx3x2FSoY1WLkO/ck1CsbcwJ40oJlc7ljuBUkTmOBpJ+VFVsZY9R51VXJueWRySxgq7+DkuTygDO+1Ow2DyR8xYYPSpNveQ6gzBIZORf6zpgfapwCgbVf8zxg85cGDm5PwBPaBmy4V1RnGCbcqPXO1fOsAMkjN0wpP3r6H9tcwi4Im8nmjXbvglsfpXz7YIFsb2Y7CNVUE+ppM59pbK6KlVHqvyQ26nfNeUhSG/StQ1ipUqVacaL7bVeX2hNEgyz2kKgf81WmnWUdhw7BblCzSTBh/dYEbVV+26RovaGXjblYWcJG3q1XAlmk4JaeRj4iLzn0ONjtU9nbvHAuz+DB/jxGW9gUq3MEOwXc79vOtr9nmitonC9nBOP8AOZEEkv8AdLZYL9sn70JaDw1/j7X7LU7pQbOyUPhussvVfsOv4rU8em1On/IGiOILIseVLGB0r0V4ehFBlDik4kvp7WOOK2mSF5M5dgTgDywD+aHdXmOv8OXul3r/ALWMJNhgQJ0BDEY264wQRUzjK5jmlt4451heGQhi6grJnqh/AqpXTHuLr3lWzcLGUViC3IG3J3+m4wPXNebdc1borrjD49+gTxVwfZyWctzpFrGk2R4Agc8swyMnsCeoH27UR+ytp5eFdW028aTxrZnQpIpITK9A3Q/QdKq9LtY7u9MAvI/BQL0jMayMRnAJY5O4G30rR+G+HLfR7G6tLONokkJdizFiZGByd+2/SqaVYsxmde62lKPoOeySCSLTZJ2b4Gk8NF6fL1P6/pRnLex2Np41ySESMc3w5JwOw71VXmlPZ6Bb6XY3MlusYSN54Vy+D8xGN8kgbjpk0IaRYPY8QeDJdXUtvLEXjV2JGA2/MMkFsb575ztUdjbbwbXUp7YUx8TWl3qKKbGYRk4EzMNv+GimFw+4zy9s96zvU0T3hcjw18QHm7Y64+tG2mXCz6ZAUYFjjJ6ZruPOU3sLlVQhjDLAjnyCPhzsK5luLZHSGSRGd+iDcn7V03zg53x0pxOXchQD54q+prsyJo7wcnAx/Go89s80gJlKxj+ovf606pk8U5CeH2Od/wB1eo7NzFlIAO243qgEzD/CBn8DhSxiH+1vQCPQIxrE7cKuh3hYfG06KD6Yz/CtQ/whNQDajpGnjpHDJO/3IA/cfzWYTRFdHtIUBMkjtIQNy3b+dBnGQ/CuVcsN8DoT5VLmgiiCCJjKeXLONh9KbxHHAx5iJScY5NvzmmkyTuT+dqIX9klY7MqOZGzjf4hSprlHmv4pVxxpHtygA4uMrDd7SMKfP5v5GonAl7BqSPpdzI6iVPBBJ+Fcjrir323Rc+oeMFJMQiwfPINZnoEjw61ByScjc2BvjPbFDYu0deoyL7ZPq3SbGHTtPgtbb+jjQLknJbbrU09DVdoswl0y3bm5iqAEjfeovFXE+m8Laab3U5GAJKxRIMvK2M4A/wDMUMJdkmH4XCNzKGHQ0ids1jun+2mM3axXOktHa82A4ly489umfvWqaLqltrWmQahZk+BMuVyMEfWsf9mJgTqsEtxes9z+z8OUuEYZ5jj1+tS4ZZbWMXErBYEQtMCOnoO9S/aAvJbWV0WI8GUnOPSgfU9dbUgkUmTDzqgCHGST8x9Bv96850t3JfksjL9tvBacO21sNUsI5oQ5VxgsucE9SPKtLiKZMYYZA6VkEEkx4htQJCqR4cjPU7/rRnwxcXEurXpZ3eJIhzAnJ619LfTjz6R5VcnvJa6lNPHp9xJa+G0qx7rJn5QDzfpmgxdWW61GO0gtuWSciMzOTkDGMKAdgMeZq11a6vZbqe0tORJWgdokPzM/Meh9RmqThGSGLiBBIC7SqwiJHQnfPocV87y3GE3GB7HG1ByZc3eiy6jdxTAukUWebkO/NkHofpRDo0TRc9sxLLHgrkg4qQMDkcAhSc7DvTVkCuqO3Z4ycfeo+Na+yiBa3JZZZvgvk7Goeo30lpB4kahiDjBOBUqRGZg2QBjfemLiBJ7eRG3EgxVblJeCo9dZHrO7a5ijkRDyuuScj4fSpAbmz1yPOotjamzs1jLZIyc+ddXd5HZ2klxO3Ika8zE1RG6a1JC5JZ0fOntjvjfcdXqh8rbxpAo8vP8AWqx2SGZbdpvBe3t1XIGfiIBI/WvbqD/GGte+X8xV7mdpCAufgGSTntsDUC/lS51GQXKOFzsq9fufpTk86Mb7ReCsnbmkO/Nk9cYya6VHJwik4BOw7DqasrZ7WGFiUUFmIIO5VfQ1GkmMURImBBHIEXry79/xTYyb0AnvBFLgHGR+aVdB89Yhn60q3ZprvtkkkOq3VuyfsfdopA2fmbmIwPwKyEn9tzY3Dg5rSPbVqEkHG01qWLQ+6Q4j7Z33z9qzT5mbP3Fcl6LjHrk+k/ZVqi3PCtrFJMGuE5gV6HAOPv0qv9q3DN5r93psqTIllCOSQk5YMzDoO5I/djvQToV/eWlhpMlgA0boZXljO6nOMHB6DHl9qIeJeI73WdOtbdHSEQ3Ku0gcEsy7rsPlOd/WpO6gnEBclQniYF6nwBfWupqInjayuWZ45w2Qi9RzLsQf/M1qnsiJg4dexmOJYJ3ARm3IB+YA74PWqa/1eaKw0g3JhcSpzyM3w5AbB+Ht0znNS9PLterPbAxRIA/MM85z0X6dzTKoXWPa0ehY6XWpxewp4z4isOGtHa91CMylzyRQgbyNjpv0rDI+KLCbVpGuLR7OCQnkSNixjPmc9d8bVs+r2NjxdpT219DJ41u3iBACpzjGQNjv9az+/wCF7WwupTZz5JUrCGAXBIGC2+4zjqKCbVcsSWzaISmnhkbQdVgv+KTBGkokijf4XHl/7rUtG01LW1klbnWWY85wMisz4e0qbTddl1RpvkLgRiM8sQON8nr+KNLfilNWEdnGFindiruzKoIz1Azvt9KtjzPkWH9CLOJOpZf2Wc2mi6t3ltUZLgMGhkIwR8XrQlqiCw4jW7luIrd4pklKMByuSu/ljz/NHqXdosvhRXEWOVQuGHbPrQD7Rna3lea4gLRFFU8gAYk7bE+pz9q8KybssZdxmlqS0Fei6lJews5dPDUggIBirK2dWvkZQ3yHc9/pWRpxxq9raJE8tuGjABdoQT/L9Ki6NxFqE/FWn3N5fySKtwCyoQE5TtsNh3oVxd9hNlkctJYN5+YEHp2rpc9AByjpTQJxk/mvRzeopUeR0lhoTjI62zHAO/rWae04JpOlNy38plvCY/Ddsqq5yxAPToAK0WSURI0kj8qqMsT0A71858e8QycYcTyR6eQ1rDlIncFQFHVid8D9+1W02O95+jOpWRXSpbz3hRUCqYIs9WJ3OPTGBVZblbmd3uJGSE7ySDqT5b0/OgnWC0t2KW0RKCWQgDOeYlj98+gqKlm97cNDpkTugwSznvjfJP8AKvQhFfQL1iKIhfLHsudh3+9eDfA3OfWp9zpjQdZkZgPiKdAfLPemreBAsr3BfABAIHQ05Izwi4XyalXYiJAIzj6j+dKuMyaT7Y0z7QJpSI8JaQhQ/Rj8W360K2jSy25R7WCRy2cJhWUDtjHT7iir20sf8uJEMhB91hwoHQ/FvQWsMCBW8WQOTjIkxv657ULYmewi0iOW5upLS0T3d4o8hVjyXU9R0BxsOmetEFhZC5uAJEPMfglV1Oc9Adid9j+KDNMvZdO1u2vpC/PATlf/ALFIwem3eiHVeLpTYye5we7yO2fEGCxA3JUfQnGfOo7apSloisrlKSwaNqVtCmlaLHMgIV2XbIAOc5B+1MC4a25TKpCO2C77/lu4rJdK4q1YhUnvZmiD+IocZGe2w6D+VEUfFdnqVutreTYnHwuyDlBPXPXavV47UIKLLo6STNG0+6kt9SgcMqJIfDfb5snAwdumx/ND97FNDeM0kzrcM0kTyFRgEsd89CM/TrQBqHEuoXNnd20UoKmQSrNzYkA6Y9OgqJZcaajHbiN1E0geMu7qWL4GMEk+W33zU3ITsl4U0WRrDDXL7SUhMN25jkZACEyJBn5kJz57/eqrTtW0OwI8EpGSdneNuY+hOTQNeXUk0zyljhmLKGOcemaes9Xkhi8KWOOSM74aPP60n4cLQ/503s0+HXrNlzBc2oPYIxFSF1q4QmSNfGwp2B5gfy1Zd4+lzbyRCFsdMH+FRme2jJMc8/pyHalvjRZnyGptrt3P8TaezgdeS1iJP5FMf5W8PWsqpqmlNbyY/pTaopHrgCs2hN0zl4FkmQbbgkfvp65vImMccUM09yvRWDNy/Ra5ceOBUmmbIfaPZycrWN1p7RjA+OX4sfTG1SU43zcA+MpjK55VgGR9+bP6VjL2EiqLjX3iQEApBCAHP37frUZ72S7XwbbMNou+Ae3qe9KfEjnQSaxsMuOuNrnWw2nNfJaad/tY4RzSTejYOy+nfvQRNfRxRNBp8fhRMQGbPxSeWSO306VHPuyusSJLcSHZAu34A3NXel8PBle61pVtYlxyQscM/qfQVXCuMI4QGcvQ3p1k1/C7SSG208KMnbM7jyP1zvU28WKFPDixBAv9jYn0p/UriOdlL/0Sf0agcucenYVS3dwLx+d2xEnl5+QpkUMjFRRHui7pzwgqinuf4VALs+FLMQOgLZAP3qdctJOv7MfswPkx+6oIZA3wg+WPKmN/gVLDZI96xt4dvt5pSqAS2T0pUIGEaP7bkJ4/lIBLe5w9P+KgeGRn5VLiQL2IztR37bHxx3OVYhhZw9O/zUBQh3lZhy5/vZH8KHDYD/senv2YckcUKf30X4s+dNc12RJKOZxy/ET2H/bBpTQsCFk5Y5OowNiPMGnrWcJyKvKrMhUHO2+c5znY5zWpJGYSWhiHxHmKgOrNnviu40kEuz8uehYdDXiz4kZlLEY6gb/+qevedwhHICeuG6elad9jJke4nHjHZcZKrufUjvXUxWMc2yPzEssYwPT6mvImlhUmOHHmxB+Id64kHMHMucscnJ3zXZNUcEcJzvhSSx6DuSe1Fej8IJJGsurvKgbfwYTgjyyag6DbS29x7ydIv7uQD4GigLhc99gavl16P3h4Z4bmzmQZdZoWDAeoO9Lm39FVfT7LSLhLhaOAiWKV5M7YuJBgfnFQ7nhLhbwHcXF/A2PhdJQyD/mG/wBqiPrE17MsGjWTXUzDm8RvlQHoW7AfWp50aBFWfX9Q99ugMmMbQx+gG3MfrScS/wCwbjB+FPomkiYuNJW4v8E8txM5ihX6juavIuFtRKF21a2tuxFtb5+2SajycRQ2qmGxg5gpwGfHL9lG1QtT4mv7iDlluFjj7hB2rP3JM7rFLZU67pYtLrw5NRN2oByoGGJ64H4qDYWNxqjsAVgt1/pJG2VR5DzOKbE8d28ztLytjEfMfPOfv0rqW5lSBYI4FVAgAAIbJA3cHsdzVCTxgRJrOkGOl2lnZRsmnGONQMvO+7vjvvUa/wBXs4pVxGJ3QEK0rBsfyoVS6Atz4vLKpGw59x9cdKiiYKWMaKuTnPU/TJ7UUVh5MctaLy94h8dQCg3HQqN6pJ52kctgKT27Uw5525jue9eA9qJndmOiZgBljjt6V3cMjqSWJbA3qORvg0sbjyrgSUt1GFA8JNhSqLyDzpVxxonts/1iSf7nD/1UNWn7WCRpfjPL1belSrogy8KtCW06bmJPLIAM9qjL1A9KVKsYKO7j5m9DtVlEMRXLDZsDcdaVKuNXpaWttB7oZPBj5yN25Bk/eq24RTcQAqp5iebI67UqVD9jX4E/spmlVtRVZHC8q7BjipfGLG41S394Jl+UfH8W2+29KlS/s2AtDJj0dBGeUNK3MF2zuetU2qsz3/K7FlB2BOQKVKs+yiHhAdQoOAB9KoLpj70wycZ6ZpUqKIE/CfGiFMFVIx3FRbhFC7Koxt0pUqYKfg2hJiGT/Wrl+30pUq0WjiktKlWhHR616flpUq44bpUqVccf/9k="/>
          <p:cNvSpPr>
            <a:spLocks noChangeAspect="1" noChangeArrowheads="1"/>
          </p:cNvSpPr>
          <p:nvPr/>
        </p:nvSpPr>
        <p:spPr bwMode="auto">
          <a:xfrm>
            <a:off x="63500" y="-447675"/>
            <a:ext cx="1114425" cy="9144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7348" name="AutoShape 4" descr="data:image/jpg;base64,/9j/4AAQSkZJRgABAQAAAQABAAD/2wBDAAkGBwgHBgkIBwgKCgkLDRYPDQwMDRsUFRAWIB0iIiAdHx8kKDQsJCYxJx8fLT0tMTU3Ojo6Iys/RD84QzQ5Ojf/2wBDAQoKCg0MDRoPDxo3JR8lNzc3Nzc3Nzc3Nzc3Nzc3Nzc3Nzc3Nzc3Nzc3Nzc3Nzc3Nzc3Nzc3Nzc3Nzc3Nzc3Nzf/wAARCACSALIDASIAAhEBAxEB/8QAHAAAAQUBAQEAAAAAAAAAAAAABgADBAUHAgEI/8QARBAAAgEDAgQDBwEEBA4DAQAAAQIDAAQRBSEGEjFBE1FhBxQiMnGBkaEjscHRM0JSYggVFiQ0N0N0gpLC4fDxJVNyov/EABoBAAMBAQEBAAAAAAAAAAAAAAIDBAEABQb/xAAoEQACAgIDAAIBBAIDAAAAAAAAAQIDESEEEjETQVEFIzJhIoFCUnH/2gAMAwEAAhEDEQA/AKT23xGXjy4ZPmSzh/6qAXdfCH7JEb+1/wBq0z2upjjy5dg3KbOFem39as0gTx7tY+oZgo9Sa7JmTiNFdh4xwmdz5CrUrCYgyKQg7LtzdvzU290ZoBG0ls6F/k2+arCIWIjZZ7WWErhm51O2TgZ9AN9+pqay38C5TK2xtLW4j8J25EB3PJzDHmT5UybOL3g2+myGef8ArCM5RR6sNvtUrS9IGv31ybSZoLFDhC2cv9B288U66XvD1wYPBXwufCyAdfr/ACoe29PYP+/9FTd6ZLbxqLlGR3OcnfPpURFl/o0XPMcAYzn0/WivUtVtJoomZzOXHxwyrsGwMEd6ipe6ZGto0MUZPM6yCQZ5QTkE+vQ/muVkvtG9teFa+mXSpEyJHIDuwRwzDp1p6K5iso394t194izyEZzn1P8A5ipXv0UxtLccrSSKyllGDGSc4O+N6laVCJrd4rlJOSORlknUq3fpy0OX1/yWjEnL1A773JcXnvcsYIGwRMDI8thjPrjrRHFeorqs88MbSRAxysqfAQAd9sAnocYPoKptftF069hELLPC3xKxx8W+4IHTypy2tdU15ggXFtzFkRUAWP0BxTfiViTSGzisnNxc3Sxw2sXgyBpOcvBMHLduUkfuNEGl8M3EB95ligMrEfDMPlB8ubbPSp+h8M2lgvNdSI0pGwDdDRBDDHGRyXLvgADmHNjHr/7qqX6dY6srTI7uXVB9YvP9gvd6LKFcw3McLpymNxluq4OO+xJ8/wA1f6jpbzaTbmKWIkJljGx5jg5YZPxMTgt074GwqNrOpJY8kkli8g3YeGAF79Qd98mpemXqT2cZtbbwkIDMshwVJHfv3ouNwnCxqUkTWXNwyokaTh+1aPn53jWKAFHjQsZWPnk5PbaqaTTvElWzmUFH2d3LAKf7RG+PLp5UYNFNJ0uQihcAIMn8moltpoFy80zs7jAicnBGO/lTrv0vOOgqvl49eAN1bg2BZB7nepKTvt0DeXn/ANiKDrqB4LpraVeVlbBHl5Vrd3HZRxtFHA4UsOYKeXY5JI+1ZxxIqniM8i8odU2znG2MfpUbg6p9HLJ6fF5DtTyUjjDEeVc05OvJK6jsTTZo0yl+ipUqVaYaJ7cHMftBlKkrmyhGx/8A1QHaBWn5pZPDVRnm9e2KOvbn/rBk/wB0h/6qA7YJz5ckAbjbah+jmEMep3AgWJZ2lSNedy78zR9O/wB+1NazrtzqrCGaXMZ/pVTo4AUAH8dKpriQzyl8BenNyjCt9BT8QtwrIjZfHNkncjqfSlfGvRagk8hZ7/p4tImgVobqJQqPESMj6fxqnvZbqZApLSKM4QAkHv2pnQVNzfRw82Fc4yewI3ohh08xXQhBbwnJUM5Cnl7ZI7461ka4p7YubUHsHoriFtNllWD9tAygsd+vn5fL++qmR2MpwMAkHbp2/nU7U7OexuZ4jlUY5IXOGAzjr5ZP5qERlz6gYo0knlD4YayjuKMlOVt+o/NF1lF/i7hRryQqHmkKQpgbnpn7UPabHzTxjIHxZyaJuMOSIaVp8bBgFaQqPMnp+tIteZKJXWklkufZ5wUup2g1KaJJi0pREf5VI6sfOtAm4QkiiZYDG6jHKgXGad9m0SWfDNlG45WlLOueh+lGDEFTirONfOuOYkPIqha32Zn9jYWdnqHu95NALpGGYOYZKmm/aaBo+mRXFgsUTM3LIS+CB2wO9RvaHb67YSprVrDbXAjyhMAKPv8ALkEnmOdhjzoX1T2f8ccQSrd393YGU7FWnYmMHv8AL+lNnyLpyyTx49a1LwCpLy5vb2Oa5kZyYzyb7Be5P0/jVudaW0m8VmaV/l5WPw4AwBjPQUV2PsbuLfVLaKbU5LixMbGedAI3jcHICKc5++a44x9kjwtBPw3DLcrj/OVlmBckkbqCBvuSdwNthvU7g9POx7rg1heEfhTU5NaV2MWI0GDMjcuW8h50TQ28oBHilsbkOM4qw4Z9n0Wk2bQC4k+LDc7HLE47joPtT50m5jvfd8qcnHMK9jj3QVfVyyzx+VRNSzFaKS4spLiUF2Ro225cfp++sn4li5eKPCzjlKp9xX03FpdqkKRmJWCEHJ6mvmTiSZJeNLyQYKi7kAx2AYj+FeZyJ1ylmKPS4XGnUm5MoLgETSZ685J+uaap+6/0mU4xliaZ70C8LZenlKuqVaCaT7brbm44eYkcptoV5M75+Ks4SMyShEPU4wK0723kDi0tnfwYs/8A9VnelRl7wMASFGTQ50ccT25STkJIXIGR5H+NWi6Y1tEt98EkGW+HlyV5gV3GMEYH2yDnevL6McpJXuMZ880UQrctp1qixNySRAMxXPOCv7qXmSaE2Twkwc4espJJ1m8Lmt42GWZyM9gAeua0fSbbUhA8mnvb3AIPi5OGIz2yP1FNcLaXb3eiRTi4EMccSjlUEknA3IHXJJ/FWdnay6Vee+oZGt1+GRlHLhvVRjGR3qGV8+70Vy4sbIKQMe0PT1k0VdSd2acMq8pXcA56/igPS9NutT1CGys4y80rALtsoyck9gAMbmto9qkSzcAG5gYGOa4hZeXPQk/b71Seyfh8wwNqckQ8S6xHC2OkQPxH0y35CirJz61p/YvjVNRwEOh+yzQEs1aUTzT4/wBIaZxlvMKDy48his44ytnsuJXtrr4TCACRtt549a+jIYlSERxkBQKyb2xaaPeNO1Ew/tPEMEkn9odVJ/d96Dq+uWPjPeA30B7Oy4UtDczRpbrEOdnYAdN9+3/ao0HG2lOpAuTHbBuRJ2XeTB5ds9RkeRyO3enNO0aPWNMgju7mY2ZhCyQRNyiXBJwSN9sjoamf5LcP6ZZs0ek27CM84LIGbrkDJ3wNh9qKlvoiWcG5aLC40yK8jj53ckOrksAc43AwRgfbFPzxBDzb5Ncz6pZ2lotxdTRwRNsC7ACvILy01a1Y2c6Sp05kNPjYs4BtrzHH2NC5VD81etqCKhK4LDoGOAfv2po6fKsR5WDjtVZqOlz3NnJH4zWrHpKhyQR6d/oapxW16eb2vrfmi1bWrKI+HcyrDMRnwScsfoBnm+1SbOZZ2LrbzIrDmDyALn7Z5h9wKz1+D7F7uadp7xnkcFm8Tl5gN8YAAAzRbb3DwQiNAgVdgANhQqiX0MXOh/yLySQLGzE4wMkk18i38vjalLOhB8WdpAQc55mJ/jX0hxHqUsWg6i/NjFpKcr1Hwn+dfNKAe9Ly7IGGM9sUiyDjLZdxrlbFtHFyrLM4b5s70zT1y/PcSN5saZro+D5eipUqVECaj7dlC8TqR1a3T9OahjhC3C2d7dMekkaAY65IzV/7dZSeMzHjZLKI/clv5VX8KQyLw47gDw3vIgfoCKB6YEm1HI1xhEsdzCQAoZTnGw60Q6OlxcaCkhZo18IqgDbvy7E+g2NUnHvKbm3AUgch7570bez/AEttV0mziUlIjHIZW+bAMj9M+fb70VsoymmibDlUsLOzj2YWk11wpdeGx8R5mAJPQDpj7k0RC2e5aWymYqswAkcjHKRn4hRNp/D1jpGlvY6dGY4sE55iSSetcx6ct1PFPMPhjPMBnv5GoZU5kmevValX1YtQsYNQ0Qae1qJrWRApDjAwPSvNG09bK1CRoqcqhVRVwFHTAFXWBgAVF1We3tdPnubuZIIYkLvM+wQDuaZKpOSbYhTwsIZmuTHOEX6E4yBt1xQx7SYHv+EbxVILw4mQj+6c1APtM4WdAGuylxjJcxHlB6bntnr96vNRlh1Hhq/5SDFNbMchvTORTX4AvcD/AAFKsnD9uVcMvIMfv/jVzrB/+OmUNgsvKD6mhD2W3Eb6KEjzlcA+RJA6UYTxpcBBIfhHxYz1pEZJQaDwuwDcR6YNRvVN3k2drahgvMRh2JyR54Arz2f20llrc0EEhFk0HNyFgTzZG/4q04okYRy28cbuxUBFUdv41L0HTRp+nNJbWzLcyr8bud/oB2HpU8Z/uZ/BVOK+H/1lveXREqW8BHOx3x2FSoY1WLkO/ck1CsbcwJ40oJlc7ljuBUkTmOBpJ+VFVsZY9R51VXJueWRySxgq7+DkuTygDO+1Ow2DyR8xYYPSpNveQ6gzBIZORf6zpgfapwCgbVf8zxg85cGDm5PwBPaBmy4V1RnGCbcqPXO1fOsAMkjN0wpP3r6H9tcwi4Im8nmjXbvglsfpXz7YIFsb2Y7CNVUE+ppM59pbK6KlVHqvyQ26nfNeUhSG/StQ1ipUqVacaL7bVeX2hNEgyz2kKgf81WmnWUdhw7BblCzSTBh/dYEbVV+26RovaGXjblYWcJG3q1XAlmk4JaeRj4iLzn0ONjtU9nbvHAuz+DB/jxGW9gUq3MEOwXc79vOtr9nmitonC9nBOP8AOZEEkv8AdLZYL9sn70JaDw1/j7X7LU7pQbOyUPhussvVfsOv4rU8em1On/IGiOILIseVLGB0r0V4ehFBlDik4kvp7WOOK2mSF5M5dgTgDywD+aHdXmOv8OXul3r/ALWMJNhgQJ0BDEY264wQRUzjK5jmlt4451heGQhi6grJnqh/AqpXTHuLr3lWzcLGUViC3IG3J3+m4wPXNebdc1borrjD49+gTxVwfZyWctzpFrGk2R4Agc8swyMnsCeoH27UR+ytp5eFdW028aTxrZnQpIpITK9A3Q/QdKq9LtY7u9MAvI/BQL0jMayMRnAJY5O4G30rR+G+HLfR7G6tLONokkJdizFiZGByd+2/SqaVYsxmde62lKPoOeySCSLTZJ2b4Gk8NF6fL1P6/pRnLex2Np41ySESMc3w5JwOw71VXmlPZ6Bb6XY3MlusYSN54Vy+D8xGN8kgbjpk0IaRYPY8QeDJdXUtvLEXjV2JGA2/MMkFsb575ztUdjbbwbXUp7YUx8TWl3qKKbGYRk4EzMNv+GimFw+4zy9s96zvU0T3hcjw18QHm7Y64+tG2mXCz6ZAUYFjjJ6ZruPOU3sLlVQhjDLAjnyCPhzsK5luLZHSGSRGd+iDcn7V03zg53x0pxOXchQD54q+prsyJo7wcnAx/Go89s80gJlKxj+ovf606pk8U5CeH2Od/wB1eo7NzFlIAO243qgEzD/CBn8DhSxiH+1vQCPQIxrE7cKuh3hYfG06KD6Yz/CtQ/whNQDajpGnjpHDJO/3IA/cfzWYTRFdHtIUBMkjtIQNy3b+dBnGQ/CuVcsN8DoT5VLmgiiCCJjKeXLONh9KbxHHAx5iJScY5NvzmmkyTuT+dqIX9klY7MqOZGzjf4hSprlHmv4pVxxpHtygA4uMrDd7SMKfP5v5GonAl7BqSPpdzI6iVPBBJ+Fcjrir323Rc+oeMFJMQiwfPINZnoEjw61ByScjc2BvjPbFDYu0deoyL7ZPq3SbGHTtPgtbb+jjQLknJbbrU09DVdoswl0y3bm5iqAEjfeovFXE+m8Laab3U5GAJKxRIMvK2M4A/wDMUMJdkmH4XCNzKGHQ0ids1jun+2mM3axXOktHa82A4ly489umfvWqaLqltrWmQahZk+BMuVyMEfWsf9mJgTqsEtxes9z+z8OUuEYZ5jj1+tS4ZZbWMXErBYEQtMCOnoO9S/aAvJbWV0WI8GUnOPSgfU9dbUgkUmTDzqgCHGST8x9Bv96850t3JfksjL9tvBacO21sNUsI5oQ5VxgsucE9SPKtLiKZMYYZA6VkEEkx4htQJCqR4cjPU7/rRnwxcXEurXpZ3eJIhzAnJ619LfTjz6R5VcnvJa6lNPHp9xJa+G0qx7rJn5QDzfpmgxdWW61GO0gtuWSciMzOTkDGMKAdgMeZq11a6vZbqe0tORJWgdokPzM/Meh9RmqThGSGLiBBIC7SqwiJHQnfPocV87y3GE3GB7HG1ByZc3eiy6jdxTAukUWebkO/NkHofpRDo0TRc9sxLLHgrkg4qQMDkcAhSc7DvTVkCuqO3Z4ycfeo+Na+yiBa3JZZZvgvk7Goeo30lpB4kahiDjBOBUqRGZg2QBjfemLiBJ7eRG3EgxVblJeCo9dZHrO7a5ijkRDyuuScj4fSpAbmz1yPOotjamzs1jLZIyc+ddXd5HZ2klxO3Ika8zE1RG6a1JC5JZ0fOntjvjfcdXqh8rbxpAo8vP8AWqx2SGZbdpvBe3t1XIGfiIBI/WvbqD/GGte+X8xV7mdpCAufgGSTntsDUC/lS51GQXKOFzsq9fufpTk86Mb7ReCsnbmkO/Nk9cYya6VHJwik4BOw7DqasrZ7WGFiUUFmIIO5VfQ1GkmMURImBBHIEXry79/xTYyb0AnvBFLgHGR+aVdB89Yhn60q3ZprvtkkkOq3VuyfsfdopA2fmbmIwPwKyEn9tzY3Dg5rSPbVqEkHG01qWLQ+6Q4j7Z33z9qzT5mbP3Fcl6LjHrk+k/ZVqi3PCtrFJMGuE5gV6HAOPv0qv9q3DN5r93psqTIllCOSQk5YMzDoO5I/djvQToV/eWlhpMlgA0boZXljO6nOMHB6DHl9qIeJeI73WdOtbdHSEQ3Ku0gcEsy7rsPlOd/WpO6gnEBclQniYF6nwBfWupqInjayuWZ45w2Qi9RzLsQf/M1qnsiJg4dexmOJYJ3ARm3IB+YA74PWqa/1eaKw0g3JhcSpzyM3w5AbB+Ht0znNS9PLterPbAxRIA/MM85z0X6dzTKoXWPa0ehY6XWpxewp4z4isOGtHa91CMylzyRQgbyNjpv0rDI+KLCbVpGuLR7OCQnkSNixjPmc9d8bVs+r2NjxdpT219DJ41u3iBACpzjGQNjv9az+/wCF7WwupTZz5JUrCGAXBIGC2+4zjqKCbVcsSWzaISmnhkbQdVgv+KTBGkokijf4XHl/7rUtG01LW1klbnWWY85wMisz4e0qbTddl1RpvkLgRiM8sQON8nr+KNLfilNWEdnGFindiruzKoIz1Azvt9KtjzPkWH9CLOJOpZf2Wc2mi6t3ltUZLgMGhkIwR8XrQlqiCw4jW7luIrd4pklKMByuSu/ljz/NHqXdosvhRXEWOVQuGHbPrQD7Rna3lea4gLRFFU8gAYk7bE+pz9q8KybssZdxmlqS0Fei6lJews5dPDUggIBirK2dWvkZQ3yHc9/pWRpxxq9raJE8tuGjABdoQT/L9Ki6NxFqE/FWn3N5fySKtwCyoQE5TtsNh3oVxd9hNlkctJYN5+YEHp2rpc9AByjpTQJxk/mvRzeopUeR0lhoTjI62zHAO/rWae04JpOlNy38plvCY/Ddsqq5yxAPToAK0WSURI0kj8qqMsT0A71858e8QycYcTyR6eQ1rDlIncFQFHVid8D9+1W02O95+jOpWRXSpbz3hRUCqYIs9WJ3OPTGBVZblbmd3uJGSE7ySDqT5b0/OgnWC0t2KW0RKCWQgDOeYlj98+gqKlm97cNDpkTugwSznvjfJP8AKvQhFfQL1iKIhfLHsudh3+9eDfA3OfWp9zpjQdZkZgPiKdAfLPemreBAsr3BfABAIHQ05Izwi4XyalXYiJAIzj6j+dKuMyaT7Y0z7QJpSI8JaQhQ/Rj8W360K2jSy25R7WCRy2cJhWUDtjHT7iir20sf8uJEMhB91hwoHQ/FvQWsMCBW8WQOTjIkxv657ULYmewi0iOW5upLS0T3d4o8hVjyXU9R0BxsOmetEFhZC5uAJEPMfglV1Oc9Adid9j+KDNMvZdO1u2vpC/PATlf/ALFIwem3eiHVeLpTYye5we7yO2fEGCxA3JUfQnGfOo7apSloisrlKSwaNqVtCmlaLHMgIV2XbIAOc5B+1MC4a25TKpCO2C77/lu4rJdK4q1YhUnvZmiD+IocZGe2w6D+VEUfFdnqVutreTYnHwuyDlBPXPXavV47UIKLLo6STNG0+6kt9SgcMqJIfDfb5snAwdumx/ND97FNDeM0kzrcM0kTyFRgEsd89CM/TrQBqHEuoXNnd20UoKmQSrNzYkA6Y9OgqJZcaajHbiN1E0geMu7qWL4GMEk+W33zU3ITsl4U0WRrDDXL7SUhMN25jkZACEyJBn5kJz57/eqrTtW0OwI8EpGSdneNuY+hOTQNeXUk0zyljhmLKGOcemaes9Xkhi8KWOOSM74aPP60n4cLQ/503s0+HXrNlzBc2oPYIxFSF1q4QmSNfGwp2B5gfy1Zd4+lzbyRCFsdMH+FRme2jJMc8/pyHalvjRZnyGptrt3P8TaezgdeS1iJP5FMf5W8PWsqpqmlNbyY/pTaopHrgCs2hN0zl4FkmQbbgkfvp65vImMccUM09yvRWDNy/Ra5ceOBUmmbIfaPZycrWN1p7RjA+OX4sfTG1SU43zcA+MpjK55VgGR9+bP6VjL2EiqLjX3iQEApBCAHP37frUZ72S7XwbbMNou+Ae3qe9KfEjnQSaxsMuOuNrnWw2nNfJaad/tY4RzSTejYOy+nfvQRNfRxRNBp8fhRMQGbPxSeWSO306VHPuyusSJLcSHZAu34A3NXel8PBle61pVtYlxyQscM/qfQVXCuMI4QGcvQ3p1k1/C7SSG208KMnbM7jyP1zvU28WKFPDixBAv9jYn0p/UriOdlL/0Sf0agcucenYVS3dwLx+d2xEnl5+QpkUMjFRRHui7pzwgqinuf4VALs+FLMQOgLZAP3qdctJOv7MfswPkx+6oIZA3wg+WPKmN/gVLDZI96xt4dvt5pSqAS2T0pUIGEaP7bkJ4/lIBLe5w9P+KgeGRn5VLiQL2IztR37bHxx3OVYhhZw9O/zUBQh3lZhy5/vZH8KHDYD/senv2YckcUKf30X4s+dNc12RJKOZxy/ET2H/bBpTQsCFk5Y5OowNiPMGnrWcJyKvKrMhUHO2+c5znY5zWpJGYSWhiHxHmKgOrNnviu40kEuz8uehYdDXiz4kZlLEY6gb/+qevedwhHICeuG6elad9jJke4nHjHZcZKrufUjvXUxWMc2yPzEssYwPT6mvImlhUmOHHmxB+Id64kHMHMucscnJ3zXZNUcEcJzvhSSx6DuSe1Fej8IJJGsurvKgbfwYTgjyyag6DbS29x7ydIv7uQD4GigLhc99gavl16P3h4Z4bmzmQZdZoWDAeoO9Lm39FVfT7LSLhLhaOAiWKV5M7YuJBgfnFQ7nhLhbwHcXF/A2PhdJQyD/mG/wBqiPrE17MsGjWTXUzDm8RvlQHoW7AfWp50aBFWfX9Q99ugMmMbQx+gG3MfrScS/wCwbjB+FPomkiYuNJW4v8E8txM5ihX6juavIuFtRKF21a2tuxFtb5+2SajycRQ2qmGxg5gpwGfHL9lG1QtT4mv7iDlluFjj7hB2rP3JM7rFLZU67pYtLrw5NRN2oByoGGJ64H4qDYWNxqjsAVgt1/pJG2VR5DzOKbE8d28ztLytjEfMfPOfv0rqW5lSBYI4FVAgAAIbJA3cHsdzVCTxgRJrOkGOl2lnZRsmnGONQMvO+7vjvvUa/wBXs4pVxGJ3QEK0rBsfyoVS6Atz4vLKpGw59x9cdKiiYKWMaKuTnPU/TJ7UUVh5MctaLy94h8dQCg3HQqN6pJ52kctgKT27Uw5525jue9eA9qJndmOiZgBljjt6V3cMjqSWJbA3qORvg0sbjyrgSUt1GFA8JNhSqLyDzpVxxonts/1iSf7nD/1UNWn7WCRpfjPL1belSrogy8KtCW06bmJPLIAM9qjL1A9KVKsYKO7j5m9DtVlEMRXLDZsDcdaVKuNXpaWttB7oZPBj5yN25Bk/eq24RTcQAqp5iebI67UqVD9jX4E/spmlVtRVZHC8q7BjipfGLG41S394Jl+UfH8W2+29KlS/s2AtDJj0dBGeUNK3MF2zuetU2qsz3/K7FlB2BOQKVKs+yiHhAdQoOAB9KoLpj70wycZ6ZpUqKIE/CfGiFMFVIx3FRbhFC7Koxt0pUqYKfg2hJiGT/Wrl+30pUq0WjiktKlWhHR616flpUq44bpUqVccf/9k="/>
          <p:cNvSpPr>
            <a:spLocks noChangeAspect="1" noChangeArrowheads="1"/>
          </p:cNvSpPr>
          <p:nvPr/>
        </p:nvSpPr>
        <p:spPr bwMode="auto">
          <a:xfrm>
            <a:off x="63500" y="-447675"/>
            <a:ext cx="1114425" cy="9144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7350" name="Picture 6" descr="http://t0.gstatic.com/images?q=tbn:ANd9GcTjIQwLDARLt-z4RR_2s_8cXVekpd462vAEDWSlkd9SSrjJsncI"/>
          <p:cNvPicPr>
            <a:picLocks noChangeAspect="1" noChangeArrowheads="1"/>
          </p:cNvPicPr>
          <p:nvPr/>
        </p:nvPicPr>
        <p:blipFill>
          <a:blip r:embed="rId2" cstate="print"/>
          <a:srcRect/>
          <a:stretch>
            <a:fillRect/>
          </a:stretch>
        </p:blipFill>
        <p:spPr bwMode="auto">
          <a:xfrm>
            <a:off x="5220072" y="2420888"/>
            <a:ext cx="3624808" cy="381642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t3.gstatic.com/images?q=tbn:ANd9GcQGj23PIWhMdraiTxOBqkmbNgDeQmmvKYhyiOzDHFHtCyeZeD7e"/>
          <p:cNvPicPr>
            <a:picLocks noChangeAspect="1" noChangeArrowheads="1"/>
          </p:cNvPicPr>
          <p:nvPr/>
        </p:nvPicPr>
        <p:blipFill>
          <a:blip r:embed="rId2" cstate="print"/>
          <a:srcRect/>
          <a:stretch>
            <a:fillRect/>
          </a:stretch>
        </p:blipFill>
        <p:spPr bwMode="auto">
          <a:xfrm>
            <a:off x="251520" y="332656"/>
            <a:ext cx="5266903" cy="6192688"/>
          </a:xfrm>
          <a:prstGeom prst="rect">
            <a:avLst/>
          </a:prstGeom>
          <a:noFill/>
        </p:spPr>
      </p:pic>
      <p:pic>
        <p:nvPicPr>
          <p:cNvPr id="70660" name="Picture 4" descr="http://t2.gstatic.com/images?q=tbn:ANd9GcRDPs2GdWA0uFdSzs3ZNRCncOAb5yWye_WRgBzGQdFXsc3FUwT8AQ"/>
          <p:cNvPicPr>
            <a:picLocks noChangeAspect="1" noChangeArrowheads="1"/>
          </p:cNvPicPr>
          <p:nvPr/>
        </p:nvPicPr>
        <p:blipFill>
          <a:blip r:embed="rId3" cstate="print"/>
          <a:srcRect/>
          <a:stretch>
            <a:fillRect/>
          </a:stretch>
        </p:blipFill>
        <p:spPr bwMode="auto">
          <a:xfrm>
            <a:off x="5580112" y="764704"/>
            <a:ext cx="3096344" cy="5400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wheel(4)">
                                      <p:cBhvr>
                                        <p:cTn id="7" dur="2000"/>
                                        <p:tgtEl>
                                          <p:spTgt spid="70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smtClean="0"/>
              <a:t/>
            </a:r>
            <a:br>
              <a:rPr lang="es-CO" dirty="0" smtClean="0"/>
            </a:br>
            <a:r>
              <a:rPr lang="es-CO" b="1" dirty="0" smtClean="0">
                <a:latin typeface="Harlow Solid Italic" pitchFamily="82" charset="0"/>
              </a:rPr>
              <a:t>Un tiempo de angustia antes que termine el tiempo de prueba </a:t>
            </a:r>
            <a:br>
              <a:rPr lang="es-CO" b="1" dirty="0" smtClean="0">
                <a:latin typeface="Harlow Solid Italic" pitchFamily="82" charset="0"/>
              </a:rPr>
            </a:br>
            <a:endParaRPr lang="es-CO" b="1" dirty="0">
              <a:latin typeface="Harlow Solid Italic" pitchFamily="82" charset="0"/>
            </a:endParaRPr>
          </a:p>
        </p:txBody>
      </p:sp>
      <p:sp>
        <p:nvSpPr>
          <p:cNvPr id="3" name="2 Marcador de contenido"/>
          <p:cNvSpPr>
            <a:spLocks noGrp="1"/>
          </p:cNvSpPr>
          <p:nvPr>
            <p:ph idx="1"/>
          </p:nvPr>
        </p:nvSpPr>
        <p:spPr>
          <a:xfrm>
            <a:off x="323528" y="1556792"/>
            <a:ext cx="5122912" cy="5112568"/>
          </a:xfrm>
          <a:solidFill>
            <a:schemeClr val="accent3">
              <a:lumMod val="60000"/>
              <a:lumOff val="40000"/>
            </a:schemeClr>
          </a:solidFill>
        </p:spPr>
        <p:txBody>
          <a:bodyPr>
            <a:normAutofit/>
          </a:bodyPr>
          <a:lstStyle/>
          <a:p>
            <a:pPr algn="ctr">
              <a:buNone/>
            </a:pPr>
            <a:r>
              <a:rPr lang="es-CO" dirty="0" smtClean="0"/>
              <a:t>     </a:t>
            </a:r>
            <a:r>
              <a:rPr lang="es-CO" sz="3600" dirty="0" smtClean="0"/>
              <a:t>En Primeros escritos la página 33  se lee lo siguiente: "...Al comenzar el tiempo de angustia, fuimos henchidos del Espíritu Santo cuando salimos a proclamar más plenamente el sábado".</a:t>
            </a:r>
            <a:endParaRPr lang="es-CO" sz="3600" dirty="0"/>
          </a:p>
        </p:txBody>
      </p:sp>
      <p:sp>
        <p:nvSpPr>
          <p:cNvPr id="7170" name="AutoShape 2" descr="data:image/jpg;base64,/9j/4AAQSkZJRgABAQAAAQABAAD/2wCEAAkGBhQSERQUExIVFBQWFxQXGBQYGBQUFxUSFBQWFhUVFxQXHSggFxkjGRQVHy8gIycpLCwsFR4xNTAqNSYrLCkBCQoKDgwOGg8PGikkHCQpKiksKSwsLykpKSwpKTQpLCksKSwsNCwsKSkpLCwsKSksLCwpLSwsKSwpLCwsLCwsLP/AABEIAKgAbAMBIgACEQEDEQH/xAAbAAABBQEBAAAAAAAAAAAAAAADAAECBAYFB//EAEQQAAEDAQQECQkFBwUBAAAAAAEAAhEDBBIhMQUiQXEGBxMjUWGBkbEyM1Jyc6GywfAUJEOCkkJEYmOD0dIXNJOi4RX/xAAYAQEBAQEBAAAAAAAAAAAAAAABAAIDBP/EACMRAQEAAgICAQQDAAAAAAAAAAABAhESMSFRQTJhcfADEyL/2gAMAwEAAhEDEQA/AOTwvdVbbahJeBecAZdhMxEHBcew6drU3SytUa6DiHu6N67XDq0j7VUAeTrnVwyE9WxZKmNY7vkrG7emTw0NLhrbRla636yfFWDxgW8ZWqp3tO3rCzYKTjgmVqyNSzjL0gP3kne1h+SOzjS0gPxwd7Gf2WOBUgVCYytq3jct4/bpnfTaEalxw22cRRP5P/Vg0oWdrhPT0P8A1ltY/Donsd/dFp8ddoGdCif1j5rzeUk1TCPT28dlTbZqf63j5IjeO922yN/5D/ivLqYUqsQPrHaUwcMfT1VvHe3bZD2VAfFgVlvHZQ22arPU5n9149KcLNP9eLucNW/fakQNdw27JWea3XO4+C1fDuuTa6rMIFR0YQf2tqylLy+9UWPScKYaE5EnvSmOvrQ2HCl2qTaBcQGguJ2CZKP9kYzzj5PoMgkdRcdUHvRcjIqlJoldOytpunm2tY0SXOe8OzgY5TjsCg7Rwv8AlQyHE7S27m2NrsRGzWCOXtOfCQHSr9VrGxzciSLwqG9IzB2AiRhCGLKH+Q7H0HQD2OmDukHqVyVVWmEnPkpPpkEgggjAg5jsSIWt0aIKbQoNRmhMLtcOT99q+0f4lZlo1+9abhzTi21c8aj/ABKzQPOd/wAlRzx+l0rExsvlt6GPIEkZDpCia1PPkz+s/wCKnYPxD/LqeAVQNWL5rpJpYfb3Bt1oDGnMNkSOhzjie9UtquULE94Ja2YicQInAZnacE79E1QJLDEF2ww1phxgGYBzTNRUKlXLSciCILTiCNyPUthkarQACLsGCCZM4yTOMzOATiwPaC4twAa44tOq7I4HIp/sD3gEAYgkSQJa3MwSj/Otr5Ar1SYAAAGQExjmcZJPahK7T0W92QHQNZuJu3oGOOE9yTdGPM4CQLxaCL13pu9qOWPtA/bSRDwHjYTIcB1OGKJZzTL282cS0GahjEjoaEO1WUsiYzIwIMObmD14prINdh/ib8QRZNeDEKtOHEDKT3A5KTGYKVduu/1ne5xTXV1xZsdvh5/vKnrntzWXA509vyWm4d/7x/rO+JyzP4vf8lMY9Opo5nnPZ1PAKpdV7RYk1fZVPAKt9fUrHy6xb0fXaynWDoJIZdaQTJDw7Z1BXX6Ua6mLzhyjmVWueGmWmo+9GIi6cj0Kroei1znhwaYp1HCS7BzACJumeyFdsujqdRrgzkuU1tQl4vMDRD6LiYOIcSHYrnlx8j5BoW+mHtJdLbtJjxDsWhrmPjpi8CMc2hEZb6UtkkBvKtAu3oa5obTzMHLHeUrbZwyu6i2i1zW4AkEkiJ5QuJy29EYLp1tE0xWot5Npa6vVpkhuF0OAFNwky8YmYyjFYsx/fwtuZZtJ0mAyC6XhxhoaALhYSzHAgEEKB0lTFblm3710i7AGtcuXpnBpGMZ4q1TumiHmnTaOXFNxuAQwsxMxmIJnYjU7E3lqrX0wabNZl0ME67QwNdjfvNMYnGU+JsOPpG3NqhuJc4SC8tDSWxg0xmZnHrVOzDXb6zfiC6mnrMGlhabwc113VuOAvkEOaNo2EKhZ2a7PWb8QXWa4+D5RtA5x/rO+IqTYU7XTio/13/EUgF0x6FXuHDPvbj/Mf8boWdjnj2rTcOG/eXe0f8Tlm3ednehjHp1NHDznsqngqgV3RwM1PZVO6OhUyIWPl0EstofTOoSC4XemQcCO3BXuVtBF0h+AjyQC0HUIEDAapHYqDDiDtEH6Cvu0zUJJ1ROeo30i7Pe53eqz1EHNeGiakSGtGOc4NA3kYdSJQpV3uhrnF0tyeJJdqth17F3bKg7StUwL+RaRgJvNwaZjMdO3BSbpKqDeD4dDQCABF0y2I6CrV+wSbomuZEGA6DrNi9hE4xOIx60QaGrG7JGyAag25YThtQDbahJ13SYJxzIiCevAdyY2upPluw68oMhWsvsga7TMEkkEg7cd5zT2Ua7Z9JviEzjJxzU7K3Xb6zfiC1eknbxFar7Sp8ZQwFZ0m3n6vtKnxlCa1M6TpcOmRaP6jvFyyxbz3Y5bDjAb94/O75rJxz3Y7xUxj06Wi6RcXgZmnUgdJgQB1p3aIdOJpg9dWnPxKvEJo+vrJZ02M/RlRglzDHpDWb+pshCiQp0K7mHUc5vWCRPcrR0oTN5jHnpczE/mbBPerdUUmtxHjs37l3ToCnPnZaJki7jF2SCJAAvSegBc77cNlGlO6o73F5HeCoOtr3ODrxBbg2NUN6mgRdHUIRd1GtNINe5rXXmg4O6R2b01Cg55hrSd2I7TkEf/AOg/aGE9Jp0y7vLZPaoVrU9+DnuI6Jw7hgnykxZmN8t8/wANOHHtd5I7JUqVakDPJPwIMioJwM5XI96rBOArXtCWipee92V5xdGcXiSkG9SQYiALcZdLh8Ofx9N0bpKyjsKw3P8AELXcO8auGfKOHvKyjvPDc/xQMehyU0okfXWogIaRc1KES6nFPrUUWFSupi1TYFIxalGX171O4nAUCAUgE7QnuKJ2DJEDVFo2IwC0yv8ADYc7/Uf7icVly3nhud4hbDh2znAf5jvmsk7zo3O8QgY9ClsKMfNFJUAMFlumcE4KcBMkH2J8EgES70H3qJmp7uKV1O1SIKYThqeFA4KM0IQCMxuC0HZ4eGam57vArHEc72O8Qtdw285+Z3zWRPl9jvksjHodQTuTIaqTSlGKYBOVJKUryRKdqUk1OAknaoRIKYCi1SUU2hGaEBqsMGCWa6nDYa+PpE9mKyDm6/f74Wz4dxqEbSd0Xdh6FjNv11Il2p0KmIULyQf9damjqZCFyiXKKVFKdpQuUwSD0ge8pXkBpJyx3Y+CvWfQlpf5FnrHr5N8d5EKGw2vUr661n4B25/7uW+s5rfErqWbittbvKdSZvcXH/qFC5Rmabkdi2dl4pXft2kbmsPi4rrUeLKgBBq1SenVHuhLPOMLw4s1SnVDHg4TdOMO6x2Lg09D13mW2es4HIilUIPbCSSIpdR0LPwFtz8rK8etdZ4ldGhxU21/lckz1nz8IKdJOmL/ACV07LxNVPxLSweq1zvEhdSz8TlAeXXrO3XGjwJSSVpnnXTs/FdYW/hud6z3fIhdSzcDbHT8my0u1of8UpJJG66dGxMZ5DGt9VoHgjQkkoFCUJJKR0kklJ//2Q=="/>
          <p:cNvSpPr>
            <a:spLocks noChangeAspect="1" noChangeArrowheads="1"/>
          </p:cNvSpPr>
          <p:nvPr/>
        </p:nvSpPr>
        <p:spPr bwMode="auto">
          <a:xfrm>
            <a:off x="63500" y="-455613"/>
            <a:ext cx="600075" cy="9334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172" name="AutoShape 4" descr="data:image/jpg;base64,/9j/4AAQSkZJRgABAQAAAQABAAD/2wCEAAkGBhQSERQUExIVFBQWFxQXGBQYGBQUFxUSFBQWFhUVFxQXHSggFxkjGRQVHy8gIycpLCwsFR4xNTAqNSYrLCkBCQoKDgwOGg8PGikkHCQpKiksKSwsLykpKSwpKTQpLCksKSwsNCwsKSkpLCwsKSksLCwpLSwsKSwpLCwsLCwsLP/AABEIAKgAbAMBIgACEQEDEQH/xAAbAAABBQEBAAAAAAAAAAAAAAADAAECBAYFB//EAEQQAAEDAQQECQkFBwUBAAAAAAEAAhEDBBIhMQUiQXEGBxMjUWGBkbEyM1Jyc6GywfAUJEOCkkJEYmOD0dIXNJOi4RX/xAAYAQEBAQEBAAAAAAAAAAAAAAABAAIDBP/EACMRAQEAAgICAQQDAAAAAAAAAAABAhESMSFRQTJhcfADEyL/2gAMAwEAAhEDEQA/AOTwvdVbbahJeBecAZdhMxEHBcew6drU3SytUa6DiHu6N67XDq0j7VUAeTrnVwyE9WxZKmNY7vkrG7emTw0NLhrbRla636yfFWDxgW8ZWqp3tO3rCzYKTjgmVqyNSzjL0gP3kne1h+SOzjS0gPxwd7Gf2WOBUgVCYytq3jct4/bpnfTaEalxw22cRRP5P/Vg0oWdrhPT0P8A1ltY/Donsd/dFp8ddoGdCif1j5rzeUk1TCPT28dlTbZqf63j5IjeO922yN/5D/ivLqYUqsQPrHaUwcMfT1VvHe3bZD2VAfFgVlvHZQ22arPU5n9149KcLNP9eLucNW/fakQNdw27JWea3XO4+C1fDuuTa6rMIFR0YQf2tqylLy+9UWPScKYaE5EnvSmOvrQ2HCl2qTaBcQGguJ2CZKP9kYzzj5PoMgkdRcdUHvRcjIqlJoldOytpunm2tY0SXOe8OzgY5TjsCg7Rwv8AlQyHE7S27m2NrsRGzWCOXtOfCQHSr9VrGxzciSLwqG9IzB2AiRhCGLKH+Q7H0HQD2OmDukHqVyVVWmEnPkpPpkEgggjAg5jsSIWt0aIKbQoNRmhMLtcOT99q+0f4lZlo1+9abhzTi21c8aj/ABKzQPOd/wAlRzx+l0rExsvlt6GPIEkZDpCia1PPkz+s/wCKnYPxD/LqeAVQNWL5rpJpYfb3Bt1oDGnMNkSOhzjie9UtquULE94Ja2YicQInAZnacE79E1QJLDEF2ww1phxgGYBzTNRUKlXLSciCILTiCNyPUthkarQACLsGCCZM4yTOMzOATiwPaC4twAa44tOq7I4HIp/sD3gEAYgkSQJa3MwSj/Otr5Ar1SYAAAGQExjmcZJPahK7T0W92QHQNZuJu3oGOOE9yTdGPM4CQLxaCL13pu9qOWPtA/bSRDwHjYTIcB1OGKJZzTL282cS0GahjEjoaEO1WUsiYzIwIMObmD14prINdh/ib8QRZNeDEKtOHEDKT3A5KTGYKVduu/1ne5xTXV1xZsdvh5/vKnrntzWXA509vyWm4d/7x/rO+JyzP4vf8lMY9Opo5nnPZ1PAKpdV7RYk1fZVPAKt9fUrHy6xb0fXaynWDoJIZdaQTJDw7Z1BXX6Ua6mLzhyjmVWueGmWmo+9GIi6cj0Kroei1znhwaYp1HCS7BzACJumeyFdsujqdRrgzkuU1tQl4vMDRD6LiYOIcSHYrnlx8j5BoW+mHtJdLbtJjxDsWhrmPjpi8CMc2hEZb6UtkkBvKtAu3oa5obTzMHLHeUrbZwyu6i2i1zW4AkEkiJ5QuJy29EYLp1tE0xWot5Npa6vVpkhuF0OAFNwky8YmYyjFYsx/fwtuZZtJ0mAyC6XhxhoaALhYSzHAgEEKB0lTFblm3710i7AGtcuXpnBpGMZ4q1TumiHmnTaOXFNxuAQwsxMxmIJnYjU7E3lqrX0wabNZl0ME67QwNdjfvNMYnGU+JsOPpG3NqhuJc4SC8tDSWxg0xmZnHrVOzDXb6zfiC6mnrMGlhabwc113VuOAvkEOaNo2EKhZ2a7PWb8QXWa4+D5RtA5x/rO+IqTYU7XTio/13/EUgF0x6FXuHDPvbj/Mf8boWdjnj2rTcOG/eXe0f8Tlm3ednehjHp1NHDznsqngqgV3RwM1PZVO6OhUyIWPl0EstofTOoSC4XemQcCO3BXuVtBF0h+AjyQC0HUIEDAapHYqDDiDtEH6Cvu0zUJJ1ROeo30i7Pe53eqz1EHNeGiakSGtGOc4NA3kYdSJQpV3uhrnF0tyeJJdqth17F3bKg7StUwL+RaRgJvNwaZjMdO3BSbpKqDeD4dDQCABF0y2I6CrV+wSbomuZEGA6DrNi9hE4xOIx60QaGrG7JGyAag25YThtQDbahJ13SYJxzIiCevAdyY2upPluw68oMhWsvsga7TMEkkEg7cd5zT2Ua7Z9JviEzjJxzU7K3Xb6zfiC1eknbxFar7Sp8ZQwFZ0m3n6vtKnxlCa1M6TpcOmRaP6jvFyyxbz3Y5bDjAb94/O75rJxz3Y7xUxj06Wi6RcXgZmnUgdJgQB1p3aIdOJpg9dWnPxKvEJo+vrJZ02M/RlRglzDHpDWb+pshCiQp0K7mHUc5vWCRPcrR0oTN5jHnpczE/mbBPerdUUmtxHjs37l3ToCnPnZaJki7jF2SCJAAvSegBc77cNlGlO6o73F5HeCoOtr3ODrxBbg2NUN6mgRdHUIRd1GtNINe5rXXmg4O6R2b01Cg55hrSd2I7TkEf/AOg/aGE9Jp0y7vLZPaoVrU9+DnuI6Jw7hgnykxZmN8t8/wANOHHtd5I7JUqVakDPJPwIMioJwM5XI96rBOArXtCWipee92V5xdGcXiSkG9SQYiALcZdLh8Ofx9N0bpKyjsKw3P8AELXcO8auGfKOHvKyjvPDc/xQMehyU0okfXWogIaRc1KES6nFPrUUWFSupi1TYFIxalGX171O4nAUCAUgE7QnuKJ2DJEDVFo2IwC0yv8ADYc7/Uf7icVly3nhud4hbDh2znAf5jvmsk7zo3O8QgY9ClsKMfNFJUAMFlumcE4KcBMkH2J8EgES70H3qJmp7uKV1O1SIKYThqeFA4KM0IQCMxuC0HZ4eGam57vArHEc72O8Qtdw285+Z3zWRPl9jvksjHodQTuTIaqTSlGKYBOVJKUryRKdqUk1OAknaoRIKYCi1SUU2hGaEBqsMGCWa6nDYa+PpE9mKyDm6/f74Wz4dxqEbSd0Xdh6FjNv11Il2p0KmIULyQf9damjqZCFyiXKKVFKdpQuUwSD0ge8pXkBpJyx3Y+CvWfQlpf5FnrHr5N8d5EKGw2vUr661n4B25/7uW+s5rfErqWbittbvKdSZvcXH/qFC5Rmabkdi2dl4pXft2kbmsPi4rrUeLKgBBq1SenVHuhLPOMLw4s1SnVDHg4TdOMO6x2Lg09D13mW2es4HIilUIPbCSSIpdR0LPwFtz8rK8etdZ4ldGhxU21/lckz1nz8IKdJOmL/ACV07LxNVPxLSweq1zvEhdSz8TlAeXXrO3XGjwJSSVpnnXTs/FdYW/hud6z3fIhdSzcDbHT8my0u1of8UpJJG66dGxMZ5DGt9VoHgjQkkoFCUJJKR0kklJ//2Q=="/>
          <p:cNvSpPr>
            <a:spLocks noChangeAspect="1" noChangeArrowheads="1"/>
          </p:cNvSpPr>
          <p:nvPr/>
        </p:nvSpPr>
        <p:spPr bwMode="auto">
          <a:xfrm>
            <a:off x="63500" y="-455613"/>
            <a:ext cx="600075" cy="9334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174" name="Picture 6" descr="http://t1.gstatic.com/images?q=tbn:ANd9GcQhIwzWA1_Xj_xNubXrImzaSgHnw3irox4xOThDxt3bGEibEuTG"/>
          <p:cNvPicPr>
            <a:picLocks noChangeAspect="1" noChangeArrowheads="1"/>
          </p:cNvPicPr>
          <p:nvPr/>
        </p:nvPicPr>
        <p:blipFill>
          <a:blip r:embed="rId2" cstate="print"/>
          <a:srcRect/>
          <a:stretch>
            <a:fillRect/>
          </a:stretch>
        </p:blipFill>
        <p:spPr bwMode="auto">
          <a:xfrm rot="20867841">
            <a:off x="5336089" y="2025116"/>
            <a:ext cx="3404953" cy="348100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wheel(4)">
                                      <p:cBhvr>
                                        <p:cTn id="7" dur="2000"/>
                                        <p:tgtEl>
                                          <p:spTgt spid="71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solidFill>
                  <a:srgbClr val="FF0000"/>
                </a:solidFill>
                <a:latin typeface="Agency FB" pitchFamily="34" charset="0"/>
              </a:rPr>
              <a:t>¿Cuándo fue dada esta visión?</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323528" y="1600200"/>
            <a:ext cx="4824536" cy="4853136"/>
          </a:xfrm>
        </p:spPr>
        <p:txBody>
          <a:bodyPr>
            <a:normAutofit fontScale="92500" lnSpcReduction="20000"/>
          </a:bodyPr>
          <a:lstStyle/>
          <a:p>
            <a:pPr algn="ctr">
              <a:buNone/>
            </a:pPr>
            <a:r>
              <a:rPr lang="es-CO" dirty="0" smtClean="0"/>
              <a:t>    Esta visión fue dada en 1847 cuando eran muy poco los hermanos adventistas que observaban el sábado, y de éstos eran aun menos los que suponían que su observancia era de suficiente importancia para trazar una separación entre el pueblo de Dios y los incrédulos. </a:t>
            </a:r>
          </a:p>
          <a:p>
            <a:endParaRPr lang="es-CO" dirty="0" smtClean="0"/>
          </a:p>
          <a:p>
            <a:endParaRPr lang="es-CO" dirty="0" smtClean="0"/>
          </a:p>
          <a:p>
            <a:endParaRPr lang="es-CO" dirty="0"/>
          </a:p>
        </p:txBody>
      </p:sp>
      <p:sp>
        <p:nvSpPr>
          <p:cNvPr id="4" name="3 Rectángulo"/>
          <p:cNvSpPr/>
          <p:nvPr/>
        </p:nvSpPr>
        <p:spPr>
          <a:xfrm>
            <a:off x="5868144" y="4221088"/>
            <a:ext cx="3024336" cy="2031325"/>
          </a:xfrm>
          <a:prstGeom prst="rect">
            <a:avLst/>
          </a:prstGeom>
          <a:solidFill>
            <a:srgbClr val="FFFF00"/>
          </a:solidFill>
        </p:spPr>
        <p:txBody>
          <a:bodyPr wrap="square">
            <a:spAutoFit/>
          </a:bodyPr>
          <a:lstStyle/>
          <a:p>
            <a:pPr algn="ctr"/>
            <a:r>
              <a:rPr lang="es-ES" b="1" dirty="0" smtClean="0"/>
              <a:t>William Miller y </a:t>
            </a:r>
            <a:r>
              <a:rPr lang="es-ES" dirty="0" smtClean="0"/>
              <a:t>Ellen G. White  eran inicialmente Metodistas Adventistas, es decir: creían en  la segunda venida de Cristo,  pero todavía no  habían descubierto la verdad del sábado.</a:t>
            </a:r>
            <a:endParaRPr lang="es-CO" dirty="0"/>
          </a:p>
        </p:txBody>
      </p:sp>
      <p:pic>
        <p:nvPicPr>
          <p:cNvPr id="1026" name="Picture 2" descr="http://upload.wikimedia.org/wikipedia/commons/thumb/9/94/William_Miller.jpg/200px-William_Miller.jpg">
            <a:hlinkClick r:id="rId2"/>
          </p:cNvPr>
          <p:cNvPicPr>
            <a:picLocks noChangeAspect="1" noChangeArrowheads="1"/>
          </p:cNvPicPr>
          <p:nvPr/>
        </p:nvPicPr>
        <p:blipFill>
          <a:blip r:embed="rId3" cstate="print"/>
          <a:srcRect/>
          <a:stretch>
            <a:fillRect/>
          </a:stretch>
        </p:blipFill>
        <p:spPr bwMode="auto">
          <a:xfrm>
            <a:off x="7239000" y="1700808"/>
            <a:ext cx="1905000" cy="2160240"/>
          </a:xfrm>
          <a:prstGeom prst="rect">
            <a:avLst/>
          </a:prstGeom>
          <a:noFill/>
        </p:spPr>
      </p:pic>
      <p:pic>
        <p:nvPicPr>
          <p:cNvPr id="1028" name="Picture 4" descr="Egw1899.jpg">
            <a:hlinkClick r:id="rId4"/>
          </p:cNvPr>
          <p:cNvPicPr>
            <a:picLocks noChangeAspect="1" noChangeArrowheads="1"/>
          </p:cNvPicPr>
          <p:nvPr/>
        </p:nvPicPr>
        <p:blipFill>
          <a:blip r:embed="rId5" cstate="print"/>
          <a:srcRect/>
          <a:stretch>
            <a:fillRect/>
          </a:stretch>
        </p:blipFill>
        <p:spPr bwMode="auto">
          <a:xfrm>
            <a:off x="5220072" y="1700808"/>
            <a:ext cx="1872208" cy="21602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heel(4)">
                                      <p:cBhvr>
                                        <p:cTn id="16" dur="2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
                                        <p:tgtEl>
                                          <p:spTgt spid="1026"/>
                                        </p:tgtEl>
                                      </p:cBhvr>
                                    </p:animEffect>
                                    <p:anim calcmode="lin" valueType="num">
                                      <p:cBhvr>
                                        <p:cTn id="22" dur="400" fill="hold"/>
                                        <p:tgtEl>
                                          <p:spTgt spid="1026"/>
                                        </p:tgtEl>
                                        <p:attrNameLst>
                                          <p:attrName>ppt_x</p:attrName>
                                        </p:attrNameLst>
                                      </p:cBhvr>
                                      <p:tavLst>
                                        <p:tav tm="0">
                                          <p:val>
                                            <p:strVal val="#ppt_x"/>
                                          </p:val>
                                        </p:tav>
                                        <p:tav tm="100000">
                                          <p:val>
                                            <p:strVal val="#ppt_x"/>
                                          </p:val>
                                        </p:tav>
                                      </p:tavLst>
                                    </p:anim>
                                    <p:anim calcmode="lin" valueType="num">
                                      <p:cBhvr>
                                        <p:cTn id="23" dur="400" fill="hold"/>
                                        <p:tgtEl>
                                          <p:spTgt spid="102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fade">
                                      <p:cBhvr>
                                        <p:cTn id="30" dur="100"/>
                                        <p:tgtEl>
                                          <p:spTgt spid="1028"/>
                                        </p:tgtEl>
                                      </p:cBhvr>
                                    </p:animEffect>
                                    <p:anim calcmode="lin" valueType="num">
                                      <p:cBhvr>
                                        <p:cTn id="31" dur="400" fill="hold"/>
                                        <p:tgtEl>
                                          <p:spTgt spid="1028"/>
                                        </p:tgtEl>
                                        <p:attrNameLst>
                                          <p:attrName>ppt_x</p:attrName>
                                        </p:attrNameLst>
                                      </p:cBhvr>
                                      <p:tavLst>
                                        <p:tav tm="0">
                                          <p:val>
                                            <p:strVal val="#ppt_x"/>
                                          </p:val>
                                        </p:tav>
                                        <p:tav tm="100000">
                                          <p:val>
                                            <p:strVal val="#ppt_x"/>
                                          </p:val>
                                        </p:tav>
                                      </p:tavLst>
                                    </p:anim>
                                    <p:anim calcmode="lin" valueType="num">
                                      <p:cBhvr>
                                        <p:cTn id="32" dur="400" fill="hold"/>
                                        <p:tgtEl>
                                          <p:spTgt spid="1028"/>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1"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4)">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b="1" dirty="0" smtClean="0">
                <a:latin typeface="Harlow Solid Italic" pitchFamily="82" charset="0"/>
              </a:rPr>
              <a:t>Ahora se comienza a ver el cumplimiento de esa visión.</a:t>
            </a:r>
            <a:endParaRPr lang="es-CO" b="1" dirty="0">
              <a:latin typeface="Harlow Solid Italic" pitchFamily="82" charset="0"/>
            </a:endParaRPr>
          </a:p>
        </p:txBody>
      </p:sp>
      <p:sp>
        <p:nvSpPr>
          <p:cNvPr id="3" name="2 Marcador de contenido"/>
          <p:cNvSpPr>
            <a:spLocks noGrp="1"/>
          </p:cNvSpPr>
          <p:nvPr>
            <p:ph idx="1"/>
          </p:nvPr>
        </p:nvSpPr>
        <p:spPr>
          <a:xfrm>
            <a:off x="457200" y="1600200"/>
            <a:ext cx="4978896" cy="4925144"/>
          </a:xfrm>
        </p:spPr>
        <p:txBody>
          <a:bodyPr>
            <a:normAutofit lnSpcReduction="10000"/>
          </a:bodyPr>
          <a:lstStyle/>
          <a:p>
            <a:pPr algn="ctr">
              <a:buNone/>
            </a:pPr>
            <a:r>
              <a:rPr lang="es-CO" dirty="0" smtClean="0"/>
              <a:t>     El comienzo "</a:t>
            </a:r>
            <a:r>
              <a:rPr lang="es-CO" b="1" dirty="0" smtClean="0"/>
              <a:t>del tiempo de angustia</a:t>
            </a:r>
            <a:r>
              <a:rPr lang="es-CO" dirty="0" smtClean="0"/>
              <a:t>" mencionado entonces no se refiere al tiempo cuando comenzarán a ser derramada las plagas, </a:t>
            </a:r>
            <a:r>
              <a:rPr lang="es-CO" b="1" dirty="0" smtClean="0">
                <a:solidFill>
                  <a:srgbClr val="0070C0"/>
                </a:solidFill>
              </a:rPr>
              <a:t>sino a un corto periodo precisamente ante que caigan</a:t>
            </a:r>
            <a:r>
              <a:rPr lang="es-CO" dirty="0" smtClean="0"/>
              <a:t>, mientras Cristo está en el lugar Santísimo. </a:t>
            </a:r>
            <a:endParaRPr lang="es-CO" dirty="0"/>
          </a:p>
        </p:txBody>
      </p:sp>
      <p:pic>
        <p:nvPicPr>
          <p:cNvPr id="21506" name="Picture 2" descr="http://t0.gstatic.com/images?q=tbn:ANd9GcS6WGKOYgfMz9-u-R9AlTcgaFuRCBrb6eajWQLaHlB-9sY1PB1D"/>
          <p:cNvPicPr>
            <a:picLocks noChangeAspect="1" noChangeArrowheads="1"/>
          </p:cNvPicPr>
          <p:nvPr/>
        </p:nvPicPr>
        <p:blipFill>
          <a:blip r:embed="rId2" cstate="print"/>
          <a:srcRect/>
          <a:stretch>
            <a:fillRect/>
          </a:stretch>
        </p:blipFill>
        <p:spPr bwMode="auto">
          <a:xfrm>
            <a:off x="5652120" y="2060848"/>
            <a:ext cx="3240360"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fade">
                                      <p:cBhvr>
                                        <p:cTn id="16" dur="100"/>
                                        <p:tgtEl>
                                          <p:spTgt spid="21506"/>
                                        </p:tgtEl>
                                      </p:cBhvr>
                                    </p:animEffect>
                                    <p:anim calcmode="lin" valueType="num">
                                      <p:cBhvr>
                                        <p:cTn id="17" dur="400" fill="hold"/>
                                        <p:tgtEl>
                                          <p:spTgt spid="21506"/>
                                        </p:tgtEl>
                                        <p:attrNameLst>
                                          <p:attrName>ppt_x</p:attrName>
                                        </p:attrNameLst>
                                      </p:cBhvr>
                                      <p:tavLst>
                                        <p:tav tm="0">
                                          <p:val>
                                            <p:strVal val="#ppt_x"/>
                                          </p:val>
                                        </p:tav>
                                        <p:tav tm="100000">
                                          <p:val>
                                            <p:strVal val="#ppt_x"/>
                                          </p:val>
                                        </p:tav>
                                      </p:tavLst>
                                    </p:anim>
                                    <p:anim calcmode="lin" valueType="num">
                                      <p:cBhvr>
                                        <p:cTn id="18" dur="400" fill="hold"/>
                                        <p:tgtEl>
                                          <p:spTgt spid="2150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2150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2150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6120680"/>
          </a:xfrm>
        </p:spPr>
        <p:txBody>
          <a:bodyPr>
            <a:normAutofit lnSpcReduction="10000"/>
          </a:bodyPr>
          <a:lstStyle/>
          <a:p>
            <a:pPr algn="ctr">
              <a:buNone/>
            </a:pPr>
            <a:r>
              <a:rPr lang="es-CO" dirty="0" smtClean="0"/>
              <a:t>    </a:t>
            </a:r>
          </a:p>
          <a:p>
            <a:pPr algn="ctr">
              <a:buNone/>
            </a:pPr>
            <a:r>
              <a:rPr lang="es-CO" sz="3600" dirty="0" smtClean="0"/>
              <a:t>    En ese tiempo, cuando se esté terminando la obra de la salvación, vendrá aflicción sobre la tierra, y las naciones se airarán, aunque serán mantenidas en jaque para que no impidan la realización de la obra del tercer ángel.- </a:t>
            </a:r>
            <a:r>
              <a:rPr lang="es-CO" sz="3600" dirty="0" smtClean="0">
                <a:solidFill>
                  <a:srgbClr val="FF0000"/>
                </a:solidFill>
              </a:rPr>
              <a:t>PE 85 (1854). </a:t>
            </a:r>
          </a:p>
          <a:p>
            <a:endParaRPr lang="es-CO" sz="3600" dirty="0" smtClean="0"/>
          </a:p>
          <a:p>
            <a:endParaRPr lang="es-CO" sz="3600" dirty="0"/>
          </a:p>
        </p:txBody>
      </p:sp>
      <p:sp>
        <p:nvSpPr>
          <p:cNvPr id="22530" name="AutoShape 2" descr="data:image/jpg;base64,/9j/4AAQSkZJRgABAQAAAQABAAD/2wCEAAkGBhQSERQUEhQUFBUUFxYVFBQYGBQWFxUVFRcXGBUXGBcYHCYfGBwkGhgXHy8iJCcpLCwsFR4xNTAqNSYrLCkBCQoKDgwOGg8PGiwkHCIsLy0sLikqLCwsLCwsLCwsLCksLCkpLCksLCwpLCwsLCwpLCksKSwsLCksKiwsLCksLP/AABEIAJ4AmgMBIgACEQEDEQH/xAAbAAABBQEBAAAAAAAAAAAAAAAGAAMEBQcCAf/EADwQAAEDAgQDBQYEBQMFAAAAAAEAAhEDIQQGEjEFQVETImFxgRQykaGx8AdCwdEWUmJy4SOS8RUkM3Oi/8QAGgEAAgMBAQAAAAAAAAAAAAAABAUAAgMBBv/EACkRAAICAQMDBAIDAQEAAAAAAAABAgMRBBIhFDEyEyJBUQWhYYGx8HH/2gAMAwEAAhEDEQA/ANwleFJyqOKcS0A3/ZWjFyeEUlLb3LQ1wFwcU1Z1xLOukkSolPPHUj72Rq0U8ZBHrYJ4NP8AbB4L32oLNm52HUJfxqOoU6OZOtrNLGICXtAWbjO3iF1/Gw69efVc6OZOsrZo3bhL2gLN3Z28Uv43HX5qdHL6J1tf2aMcUF77SFm5zoORC6bnQdR8fmu9HInWQ+zQzjAl7YFnv8YCd/muhnEdSPVTo5fROrh9mgnFhdNxIKz45wb1+acZnBo5+vLnCq9JL6O9XH7NAFQdV1KBqWcm9ZVngM0tfAm/+YWctNNGq1EX8hOlCZw1fUAU+hu3Buhmu+Ag/M9fukfqivGOsgfNVbun1Rmlj7gXUvETP28PdiH1w0nWym6oxu+rQQXN89MkeSoBXP0V7wfiDqWNpVKYLnNeO6BJc0yHADn3Z+Sez7l32ev2lK9Cv36R5CfeZPUT8COid+pss2SfD7CWNSnXuXddwcFclIYhNOMbb87fDyXErZSwVVOSU3Er0V1Gb+/ONkpsu7iS0+CT7Qve3UWSUnGVNxxUNkoYhL2kqLqPwSv9j4ruSvokr2krz2k9T8SmHE7eQXJP36lTcT0cEr2oroYo9VDcZ8FyN7rmTvoFoMaep/RFeDpGk6i2TqfSbVqT+UvJLRH9sfFQsk8E7VtR7hOv/Qp+b71HDyYCVbYJ/tGMq1B7hJaz+xkNbHhDQhLLMy2/C7m1dexJ/LNL4C7uDy2VsqzhFOAFaJBZ5Mf1+JBxxsUA5qfYo9x5t+yAs2WaUXpF7gXVeLMydWLXBzTpLTqa7mCDIj1halgMXS4jhCKsaKkCsBGrD4jlVH9LpB/wSspxJufn8UeZDzQx7BRqEU64GilVgRUZuKb9g47xPIpjrYNxUkuULtHPGYtghmbK9bBVNFQS0+5UA7rx1HQ9RyVKCt4r0adWn7PiKethv2e5YR+ek6JIHxb0WeZm/DSrRBq4acRRuZF3s/uaN/MfALOrVJ8Wd/sMdafiBlPceJSqH5W+H6rxriDPTzttKXam9zv1J/VF5zyVxwKEmm914De8fX5JU3wRty+vRdObT1el177eS8n75L2V3PBXajzUk0/e6S5CmSbRyowz/wAeqs8u8K9oqwfdaC5xn/aPVxaPVReF4B1aoGt9T/KNyVoeE4XQwlI1ngtpEy1pP+pXeJho/oExPiTubD2249q7kwNYl4wmFYxh772OpUvJ3/nr+p7rfAK0ylwrSBbl+gVLw2g/FVjWq7mA1oHdY0e61vRo+91o3B8CGgQPsoW1+nHD7vuWphvnn4LbB04CkwuWthdJS3ljVdiBj9kCZr90/eyPcfsgLNZ7p+90fpfIB1XizLcVuVY5SxYbiNL20nsqjQ9lUta1wuW94juukWKr8UblQ5undkd0cMTUScWmbtSplrQwBzw2NNOqYqN/9dT88eZjqnsLiSCdDodsQQG1ATtqYbPv+YLPMjZjJAw9R7yfyNeabqUDYAOLXNd5O9Ebe1WDakgcpaXgejgKjfQlJJ1uD2sbtp4kiJjst4THiazOwrgd6owAai3cluzttjdBnFvwqxVIaqOnEsN5ZZ8f2E39CUeHFaakktc1wBMO/MIFw+Im2/oeSk4LifZksM2IIAnvMPNvU+G6tGU4cxf9FFbnia/swzEYdzHFr2ua4btIgjzBTZ3W/wDEeEYbH04rNDrd2q0jW0+Dt/QrNMbloYWs+lU01A0iCRu0iWzBtYj4K0/yMaoZmuQivTu1+xgUkAifFZcY73O5YmDJE8hI3HjuFQVsK+mbtc24g3AnziFvp9dTeva+fo5bp7Kn7kR5VhwXglTEvDabZuJO4b5mPkFY5YynUxjxuGSZN7xcgE29UScUzPSwbPZ8BpLh79cQQ08xT6nq4+i2lY87I8v/AAFlJJZb4JLaWG4UwCpFbEEA9kIB69830N8N1T662PrdpW8mtHutbya0TYKv4Vwp1V+p8mTJJ3JPMytJ4HwINAt981nLbStz5kZR3XPCWIj/AALhBaB/jlbZFuGowAm8JhA0KUEottcmN64KKFCUL1JYmpDxwt6IBzVMLQcYLLP81iAeW6O0nkBarxZluMEE+Z+qh6o5qZi7k+Z+qiE7/fJegYjp7nJPiUZ5UzY0htDEEBtm0zpAAHPU7W0xKDF2wC8zt4fqhrYKawxjW2a57SxwiTDgLtexw6AiHOnbqnG1CYaTpqNuwnZw+R+W6zjgeZ30SGvmpTsA1znltME95zWBwBdHVHeBx1Gs2adQRJ0tMdpYwXNoU2jT5uJQE4OD5LShxmJe8GxBLiWixJFRp3a6Tt5oPzjipxtfVuHgegYzSijAvdLgCRAA1FmupBaYJDSmeIZSZiS5zi7tdIDahDqbjAMamuGk9LXS7WVeqsIO0N6peX8gVhO87ubiNrEEmJmbq/p5cc+k4h9M93vUzMjoYjn47pvA8GZh+8Xu1O7hJIGmSJECIuNyrPVTFR5qM7PRpc4tDxr7KT7zfeDo2IAvzSWuG6zC+B9c1GvMvkHs1ca9mpNwVGGu0NFcjcSAeyB6c3HmShzg3Dy9wt9SomJxJrVHVHXc9znE9STcfEouyrhRYQF7mEVTXz3PDzfq24+Aq4DweItf75IzwWDDQoHCcOABZXQSS+xyY5prUUer1JJDBIkkklCDGKHdKzzN5sVotfZZ7nGlYx9nzRuk8gPVL2mVYjc+ZURymYg3Pr9VEqDrPLygr0TQgrRwfNes8V61h5Aq54PlLEYg91hA5kgrCTx3D4ywQeHcJfXcWtLG7HU97WDx94ibH6Iho5VqUXl1PFUwI3YXGQdxDAbE+Kv+E/hzTpOa+pWLXNIMAt3Hn6okdg8M0y+pri4BdqHhDbtHwQNtzziPY1TyUPCmVK8a2sbBMVGBzQBa1MWk7ySYHRFFDglARDtLxs8E6g7kdUwb8jZcU6hdJLSxjdIDCAXOLiO90aIIspuLYRTIcHhtr6g5oGoXLRy8UHKX9F61lgtxPFOHEaVGKc2LyQXse80y4O0k9APHxKu+G4p9DU11IlriXaqRDhflpME/Nc4+gWOp6gz87musTpYwixLdTRLhabIbw/FatKu8tDXSS5zXVCQ1ojoe7HwuUi1OolTZti/5HlNaugnJduO5T5jy2zt9dDU0PlxZVbo70308tP0XvAMW6k5rXiJ908iBvB2KJa/GnVGg1MMyoGmQbHnu2RePTZV2c6w/7UgabvEDkO7sITDQ/lJ3WRonh5/QBrNBCqt3Qymv2H3B8XqaOiuwhPKj5aJ6eARYNltfHbLBKXmJ0kkksDcSSSShDirsgTN1Lune0/pCOqpsgnNfun1KL0vkC6lZiBXBPw/qYs9o5wp0iXQYlzgDFhyvO6L8N+HeBpNvTdUPVziST4AWRBlvCFuEogiD2YtMbqb7IY7zgPAb/Era3VTnJ8g9emUYrCKfB5Zw7ILaFNsbWk+pViWgCAAPCzR6CU8aBsL+W5XYwx/lWDnnuy6rx2IuHDiCSABysF4Qxpkhv+0Sp3Yu5W8Tf5KJVpUqZmodTt/Ty2AXN6LuDxz+ytxbiXFzAHajo0u2ILW79R5KRTbSfTc0kbOb3S8gWgiSfSFT8Q47TeztGXY5ziCN36SWaWRytcoK4gXuPaVKxpgnSBqe1on+RosYQ07LJpqpePdv/F/JrCEYzTm/Ltj/AFl7g+PVcRrfWGjTNJjIgiCNZI82gehVc+q7U8gBzb6gNMwS4NuNjB+Kbq446IpwSRAdqkgnmbz/AMr0VSGFr6b2k3c4T3tMEW8YSC9WWWO2UcZ+B9XGEIqtPsTOFvAqFpa5oc0PGoyLzYWjoVX5rqTWw7egLt+roj4NT+HxOgQXGJJGo3A589hBVAzEnEYpz7xIDfBgs36SmP4PSOerd2PbFfsW/mLlDTqrPMmaplNsNHJFoQ1lqjDQiYJte8zA6OInqSSSHNxJJJKEGcQ6AhLiTmmqztI0ahqnaPE9NkU4091Z5mrGAAifoUbpYb3gE1E9qyaRSggRtFo2jwXWgLEMufiBXwhgA1aEn/TMy0f0O5eWyOaX4u4KDr7Rjh+Usk//ACTKpbpLK3jGTtOortWUGpYAq/imYsPhhNaqxnQEiT5Dc+izTMn4tuqg08KC3VA7V0SJ/lbNj4n4IAxjal31HFzi6JnUT5la1aOUuZ8EnelwjWuL/i7hmgikX1Dy0tLR/ufH0WdcfzrXxUiQxhnutJl3XU47/TwVBTaYcZ2HMeNjML0UHWIaT4iY68gmFdFdYNKbl3Zd4DNTqdFtMU9TmSGkkloBJd7oG8nqqnFY59V+qo4ucbdAPADkPJR9BmBff63Kdw9Elw22LvRaRhCL4Rx+O5nDKtiDO23rzXdPFub7rnDpBIvy2XLqBDy3mDCcwlD838sc/WTZW2J/CI5bY5yP1OM1nN0OfINjYTFjBMTEhTsv19LwoOAogueHtDoHUi8/PdO8LfFQTYT+q7XXCKaikv8AwB1E3KSbNyyzVloRGEIZUrywR0Rc0pDqI4kO6HmKO0kkkObiSSSUIR8UyWrKc4YdzagEcx5brXChnMfBW1L6RPWLozS2+nLkD1Ve+PBk1SmBeAPSOsiyp8PhmvfUEGxJBBI5kRzRZj+DlpNlRswUOqWFw74yfBOJe5ZiKa265YZW4zBtZp0z3iRck7EdAE5jKRfHWRGwmSQOkeqvaWEaWglokhskjcwLrz2Nv8o9J8Y+ZUimlydlZJ9kUDcGWN74HUEEc7iY3uF1hjLAAYPOLRJN9lZY3Dktba0uHoARY+Sj4TCQ6B/UIIMQDYG3VcWJLkt6mG/++CDgMOHEl0mS4CbXF5keafa0Mq2ESyfXY3U2tQ0VBAgaSYbzJMfFP0cEHMBLWlxbvHPzUzz/AAVlLdkpHgdoS6CHSedpj903RNn7bj5SFdf9GlocXGRNoEHY3PyXHEMOdRjoLDpJ5BaRcXLCK+pJQwyHQw1RrnHs3Q4dDeb9YVhwSgSXEgXcCJA8ZViKUgNDeQEgBWmXuCEbjqfmVm54TbWDii5NBJltrpB8I9b8tkb0tlS8HwIb981etSTUTUpDvTw2xOkkkkOEiSSSUIeQmMRQlSEoUXBzAJ8Qy/qJP7obqZSJcZAMk+XP91pzmhNmi3ojIaqUQaeljJ5ZnLstO6cvkmjl13Q8ui0l2GC4OCb0V1q5Gb0sTLa2WXdPDnzlM4PLLtUwdv1BH1WqnAt6LluBbOyv1jwU6OOcmaPy0SbiYH9Sfo5bdAHQLRvYWr32Nq51b+DvSRM+ZlgxEW8k8Mq3uPojwYNqcGECr1cl2LdLEEaGWxO3krjBcGDeSum0guwFhO+UjeNMUM0sOAnl6kh3z3NksCSSSUOiSSSUIf/Z"/>
          <p:cNvSpPr>
            <a:spLocks noChangeAspect="1" noChangeArrowheads="1"/>
          </p:cNvSpPr>
          <p:nvPr/>
        </p:nvSpPr>
        <p:spPr bwMode="auto">
          <a:xfrm>
            <a:off x="63500" y="-728663"/>
            <a:ext cx="1466850" cy="1504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2532" name="AutoShape 4" descr="data:image/jpg;base64,/9j/4AAQSkZJRgABAQAAAQABAAD/2wCEAAkGBhQSERQUEhQUFBUUFxYVFBQYGBQWFxUVFRcXGBUXGBcYHCYfGBwkGhgXHy8iJCcpLCwsFR4xNTAqNSYrLCkBCQoKDgwOGg8PGiwkHCIsLy0sLikqLCwsLCwsLCwsLCksLCkpLCksLCwpLCwsLCwpLCksKSwsLCksKiwsLCksLP/AABEIAJ4AmgMBIgACEQEDEQH/xAAbAAABBQEBAAAAAAAAAAAAAAAGAAMEBQcCAf/EADwQAAEDAgQDBQYEBQMFAAAAAAEAAhEDIQQGEjEFQVETImFxgRQykaGx8AdCwdEWUmJy4SOS8RUkM3Oi/8QAGgEAAgMBAQAAAAAAAAAAAAAABAUAAgMBBv/EACkRAAICAQMDBAIDAQEAAAAAAAABAgMRBBIhFDEyEyJBUQWhYYGx8HH/2gAMAwEAAhEDEQA/ANwleFJyqOKcS0A3/ZWjFyeEUlLb3LQ1wFwcU1Z1xLOukkSolPPHUj72Rq0U8ZBHrYJ4NP8AbB4L32oLNm52HUJfxqOoU6OZOtrNLGICXtAWbjO3iF1/Gw69efVc6OZOsrZo3bhL2gLN3Z28Uv43HX5qdHL6J1tf2aMcUF77SFm5zoORC6bnQdR8fmu9HInWQ+zQzjAl7YFnv8YCd/muhnEdSPVTo5fROrh9mgnFhdNxIKz45wb1+acZnBo5+vLnCq9JL6O9XH7NAFQdV1KBqWcm9ZVngM0tfAm/+YWctNNGq1EX8hOlCZw1fUAU+hu3Buhmu+Ag/M9fukfqivGOsgfNVbun1Rmlj7gXUvETP28PdiH1w0nWym6oxu+rQQXN89MkeSoBXP0V7wfiDqWNpVKYLnNeO6BJc0yHADn3Z+Sez7l32ev2lK9Cv36R5CfeZPUT8COid+pss2SfD7CWNSnXuXddwcFclIYhNOMbb87fDyXErZSwVVOSU3Er0V1Gb+/ONkpsu7iS0+CT7Qve3UWSUnGVNxxUNkoYhL2kqLqPwSv9j4ruSvokr2krz2k9T8SmHE7eQXJP36lTcT0cEr2oroYo9VDcZ8FyN7rmTvoFoMaep/RFeDpGk6i2TqfSbVqT+UvJLRH9sfFQsk8E7VtR7hOv/Qp+b71HDyYCVbYJ/tGMq1B7hJaz+xkNbHhDQhLLMy2/C7m1dexJ/LNL4C7uDy2VsqzhFOAFaJBZ5Mf1+JBxxsUA5qfYo9x5t+yAs2WaUXpF7gXVeLMydWLXBzTpLTqa7mCDIj1halgMXS4jhCKsaKkCsBGrD4jlVH9LpB/wSspxJufn8UeZDzQx7BRqEU64GilVgRUZuKb9g47xPIpjrYNxUkuULtHPGYtghmbK9bBVNFQS0+5UA7rx1HQ9RyVKCt4r0adWn7PiKethv2e5YR+ek6JIHxb0WeZm/DSrRBq4acRRuZF3s/uaN/MfALOrVJ8Wd/sMdafiBlPceJSqH5W+H6rxriDPTzttKXam9zv1J/VF5zyVxwKEmm914De8fX5JU3wRty+vRdObT1el177eS8n75L2V3PBXajzUk0/e6S5CmSbRyowz/wAeqs8u8K9oqwfdaC5xn/aPVxaPVReF4B1aoGt9T/KNyVoeE4XQwlI1ngtpEy1pP+pXeJho/oExPiTubD2249q7kwNYl4wmFYxh772OpUvJ3/nr+p7rfAK0ylwrSBbl+gVLw2g/FVjWq7mA1oHdY0e61vRo+91o3B8CGgQPsoW1+nHD7vuWphvnn4LbB04CkwuWthdJS3ljVdiBj9kCZr90/eyPcfsgLNZ7p+90fpfIB1XizLcVuVY5SxYbiNL20nsqjQ9lUta1wuW94juukWKr8UblQ5undkd0cMTUScWmbtSplrQwBzw2NNOqYqN/9dT88eZjqnsLiSCdDodsQQG1ATtqYbPv+YLPMjZjJAw9R7yfyNeabqUDYAOLXNd5O9Ebe1WDakgcpaXgejgKjfQlJJ1uD2sbtp4kiJjst4THiazOwrgd6owAai3cluzttjdBnFvwqxVIaqOnEsN5ZZ8f2E39CUeHFaakktc1wBMO/MIFw+Im2/oeSk4LifZksM2IIAnvMPNvU+G6tGU4cxf9FFbnia/swzEYdzHFr2ua4btIgjzBTZ3W/wDEeEYbH04rNDrd2q0jW0+Dt/QrNMbloYWs+lU01A0iCRu0iWzBtYj4K0/yMaoZmuQivTu1+xgUkAifFZcY73O5YmDJE8hI3HjuFQVsK+mbtc24g3AnziFvp9dTeva+fo5bp7Kn7kR5VhwXglTEvDabZuJO4b5mPkFY5YynUxjxuGSZN7xcgE29UScUzPSwbPZ8BpLh79cQQ08xT6nq4+i2lY87I8v/AAFlJJZb4JLaWG4UwCpFbEEA9kIB69830N8N1T662PrdpW8mtHutbya0TYKv4Vwp1V+p8mTJJ3JPMytJ4HwINAt981nLbStz5kZR3XPCWIj/AALhBaB/jlbZFuGowAm8JhA0KUEottcmN64KKFCUL1JYmpDxwt6IBzVMLQcYLLP81iAeW6O0nkBarxZluMEE+Z+qh6o5qZi7k+Z+qiE7/fJegYjp7nJPiUZ5UzY0htDEEBtm0zpAAHPU7W0xKDF2wC8zt4fqhrYKawxjW2a57SxwiTDgLtexw6AiHOnbqnG1CYaTpqNuwnZw+R+W6zjgeZ30SGvmpTsA1znltME95zWBwBdHVHeBx1Gs2adQRJ0tMdpYwXNoU2jT5uJQE4OD5LShxmJe8GxBLiWixJFRp3a6Tt5oPzjipxtfVuHgegYzSijAvdLgCRAA1FmupBaYJDSmeIZSZiS5zi7tdIDahDqbjAMamuGk9LXS7WVeqsIO0N6peX8gVhO87ubiNrEEmJmbq/p5cc+k4h9M93vUzMjoYjn47pvA8GZh+8Xu1O7hJIGmSJECIuNyrPVTFR5qM7PRpc4tDxr7KT7zfeDo2IAvzSWuG6zC+B9c1GvMvkHs1ca9mpNwVGGu0NFcjcSAeyB6c3HmShzg3Dy9wt9SomJxJrVHVHXc9znE9STcfEouyrhRYQF7mEVTXz3PDzfq24+Aq4DweItf75IzwWDDQoHCcOABZXQSS+xyY5prUUer1JJDBIkkklCDGKHdKzzN5sVotfZZ7nGlYx9nzRuk8gPVL2mVYjc+ZURymYg3Pr9VEqDrPLygr0TQgrRwfNes8V61h5Aq54PlLEYg91hA5kgrCTx3D4ywQeHcJfXcWtLG7HU97WDx94ibH6Iho5VqUXl1PFUwI3YXGQdxDAbE+Kv+E/hzTpOa+pWLXNIMAt3Hn6okdg8M0y+pri4BdqHhDbtHwQNtzziPY1TyUPCmVK8a2sbBMVGBzQBa1MWk7ySYHRFFDglARDtLxs8E6g7kdUwb8jZcU6hdJLSxjdIDCAXOLiO90aIIspuLYRTIcHhtr6g5oGoXLRy8UHKX9F61lgtxPFOHEaVGKc2LyQXse80y4O0k9APHxKu+G4p9DU11IlriXaqRDhflpME/Nc4+gWOp6gz87musTpYwixLdTRLhabIbw/FatKu8tDXSS5zXVCQ1ojoe7HwuUi1OolTZti/5HlNaugnJduO5T5jy2zt9dDU0PlxZVbo70308tP0XvAMW6k5rXiJ908iBvB2KJa/GnVGg1MMyoGmQbHnu2RePTZV2c6w/7UgabvEDkO7sITDQ/lJ3WRonh5/QBrNBCqt3Qymv2H3B8XqaOiuwhPKj5aJ6eARYNltfHbLBKXmJ0kkksDcSSSShDirsgTN1Lune0/pCOqpsgnNfun1KL0vkC6lZiBXBPw/qYs9o5wp0iXQYlzgDFhyvO6L8N+HeBpNvTdUPVziST4AWRBlvCFuEogiD2YtMbqb7IY7zgPAb/Era3VTnJ8g9emUYrCKfB5Zw7ILaFNsbWk+pViWgCAAPCzR6CU8aBsL+W5XYwx/lWDnnuy6rx2IuHDiCSABysF4Qxpkhv+0Sp3Yu5W8Tf5KJVpUqZmodTt/Ty2AXN6LuDxz+ytxbiXFzAHajo0u2ILW79R5KRTbSfTc0kbOb3S8gWgiSfSFT8Q47TeztGXY5ziCN36SWaWRytcoK4gXuPaVKxpgnSBqe1on+RosYQ07LJpqpePdv/F/JrCEYzTm/Ltj/AFl7g+PVcRrfWGjTNJjIgiCNZI82gehVc+q7U8gBzb6gNMwS4NuNjB+Kbq446IpwSRAdqkgnmbz/AMr0VSGFr6b2k3c4T3tMEW8YSC9WWWO2UcZ+B9XGEIqtPsTOFvAqFpa5oc0PGoyLzYWjoVX5rqTWw7egLt+roj4NT+HxOgQXGJJGo3A589hBVAzEnEYpz7xIDfBgs36SmP4PSOerd2PbFfsW/mLlDTqrPMmaplNsNHJFoQ1lqjDQiYJte8zA6OInqSSSHNxJJJKEGcQ6AhLiTmmqztI0ahqnaPE9NkU4091Z5mrGAAifoUbpYb3gE1E9qyaRSggRtFo2jwXWgLEMufiBXwhgA1aEn/TMy0f0O5eWyOaX4u4KDr7Rjh+Usk//ACTKpbpLK3jGTtOortWUGpYAq/imYsPhhNaqxnQEiT5Dc+izTMn4tuqg08KC3VA7V0SJ/lbNj4n4IAxjal31HFzi6JnUT5la1aOUuZ8EnelwjWuL/i7hmgikX1Dy0tLR/ufH0WdcfzrXxUiQxhnutJl3XU47/TwVBTaYcZ2HMeNjML0UHWIaT4iY68gmFdFdYNKbl3Zd4DNTqdFtMU9TmSGkkloBJd7oG8nqqnFY59V+qo4ucbdAPADkPJR9BmBff63Kdw9Elw22LvRaRhCL4Rx+O5nDKtiDO23rzXdPFub7rnDpBIvy2XLqBDy3mDCcwlD838sc/WTZW2J/CI5bY5yP1OM1nN0OfINjYTFjBMTEhTsv19LwoOAogueHtDoHUi8/PdO8LfFQTYT+q7XXCKaikv8AwB1E3KSbNyyzVloRGEIZUrywR0Rc0pDqI4kO6HmKO0kkkObiSSSUIR8UyWrKc4YdzagEcx5brXChnMfBW1L6RPWLozS2+nLkD1Ve+PBk1SmBeAPSOsiyp8PhmvfUEGxJBBI5kRzRZj+DlpNlRswUOqWFw74yfBOJe5ZiKa265YZW4zBtZp0z3iRck7EdAE5jKRfHWRGwmSQOkeqvaWEaWglokhskjcwLrz2Nv8o9J8Y+ZUimlydlZJ9kUDcGWN74HUEEc7iY3uF1hjLAAYPOLRJN9lZY3Dktba0uHoARY+Sj4TCQ6B/UIIMQDYG3VcWJLkt6mG/++CDgMOHEl0mS4CbXF5keafa0Mq2ESyfXY3U2tQ0VBAgaSYbzJMfFP0cEHMBLWlxbvHPzUzz/AAVlLdkpHgdoS6CHSedpj903RNn7bj5SFdf9GlocXGRNoEHY3PyXHEMOdRjoLDpJ5BaRcXLCK+pJQwyHQw1RrnHs3Q4dDeb9YVhwSgSXEgXcCJA8ZViKUgNDeQEgBWmXuCEbjqfmVm54TbWDii5NBJltrpB8I9b8tkb0tlS8HwIb981etSTUTUpDvTw2xOkkkkOEiSSSUIeQmMRQlSEoUXBzAJ8Qy/qJP7obqZSJcZAMk+XP91pzmhNmi3ojIaqUQaeljJ5ZnLstO6cvkmjl13Q8ui0l2GC4OCb0V1q5Gb0sTLa2WXdPDnzlM4PLLtUwdv1BH1WqnAt6LluBbOyv1jwU6OOcmaPy0SbiYH9Sfo5bdAHQLRvYWr32Nq51b+DvSRM+ZlgxEW8k8Mq3uPojwYNqcGECr1cl2LdLEEaGWxO3krjBcGDeSum0guwFhO+UjeNMUM0sOAnl6kh3z3NksCSSSUOiSSSUIf/Z"/>
          <p:cNvSpPr>
            <a:spLocks noChangeAspect="1" noChangeArrowheads="1"/>
          </p:cNvSpPr>
          <p:nvPr/>
        </p:nvSpPr>
        <p:spPr bwMode="auto">
          <a:xfrm>
            <a:off x="63500" y="-728663"/>
            <a:ext cx="1466850" cy="1504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2538" name="Picture 10" descr="http://t2.gstatic.com/images?q=tbn:ANd9GcSON-fCC6Y9Zq45ZFSXFTth6SVqNVNRkxAFtLjksAaxEZCIFJcd"/>
          <p:cNvPicPr>
            <a:picLocks noChangeAspect="1" noChangeArrowheads="1"/>
          </p:cNvPicPr>
          <p:nvPr/>
        </p:nvPicPr>
        <p:blipFill>
          <a:blip r:embed="rId2" cstate="print"/>
          <a:srcRect/>
          <a:stretch>
            <a:fillRect/>
          </a:stretch>
        </p:blipFill>
        <p:spPr bwMode="auto">
          <a:xfrm>
            <a:off x="5508104" y="1196752"/>
            <a:ext cx="3312368" cy="3672408"/>
          </a:xfrm>
          <a:prstGeom prst="rect">
            <a:avLst/>
          </a:prstGeom>
          <a:noFill/>
        </p:spPr>
      </p:pic>
      <p:sp>
        <p:nvSpPr>
          <p:cNvPr id="6" name="5 Rectángulo"/>
          <p:cNvSpPr/>
          <p:nvPr/>
        </p:nvSpPr>
        <p:spPr>
          <a:xfrm>
            <a:off x="5868144" y="4941168"/>
            <a:ext cx="2880320" cy="1631216"/>
          </a:xfrm>
          <a:prstGeom prst="rect">
            <a:avLst/>
          </a:prstGeom>
          <a:solidFill>
            <a:srgbClr val="FFFF00"/>
          </a:solidFill>
        </p:spPr>
        <p:txBody>
          <a:bodyPr wrap="square">
            <a:spAutoFit/>
          </a:bodyPr>
          <a:lstStyle/>
          <a:p>
            <a:pPr algn="ctr"/>
            <a:r>
              <a:rPr lang="es-CO" sz="2000" b="1" dirty="0" smtClean="0"/>
              <a:t>Este ángel representa al remanente fiel que pregona el inminente regreso de Cristo por su iglesia.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2538"/>
                                        </p:tgtEl>
                                        <p:attrNameLst>
                                          <p:attrName>style.visibility</p:attrName>
                                        </p:attrNameLst>
                                      </p:cBhvr>
                                      <p:to>
                                        <p:strVal val="visible"/>
                                      </p:to>
                                    </p:set>
                                    <p:anim to="" calcmode="lin" valueType="num">
                                      <p:cBhvr>
                                        <p:cTn id="17" dur="1" fill="hold"/>
                                        <p:tgtEl>
                                          <p:spTgt spid="2253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t/>
            </a:r>
            <a:br>
              <a:rPr lang="es-CO" dirty="0" smtClean="0"/>
            </a:br>
            <a:r>
              <a:rPr lang="es-CO" sz="3600" dirty="0" smtClean="0">
                <a:solidFill>
                  <a:srgbClr val="FF0000"/>
                </a:solidFill>
                <a:latin typeface="Algerian" pitchFamily="82" charset="0"/>
              </a:rPr>
              <a:t>El fin de la libertad religiosa en los Estados Unidos </a:t>
            </a:r>
            <a:br>
              <a:rPr lang="es-CO" sz="3600" dirty="0" smtClean="0">
                <a:solidFill>
                  <a:srgbClr val="FF0000"/>
                </a:solidFill>
                <a:latin typeface="Algerian" pitchFamily="82" charset="0"/>
              </a:rPr>
            </a:br>
            <a:endParaRPr lang="es-CO" dirty="0">
              <a:solidFill>
                <a:srgbClr val="FF0000"/>
              </a:solidFill>
              <a:latin typeface="Algerian" pitchFamily="82" charset="0"/>
            </a:endParaRPr>
          </a:p>
        </p:txBody>
      </p:sp>
      <p:sp>
        <p:nvSpPr>
          <p:cNvPr id="3" name="2 Marcador de contenido"/>
          <p:cNvSpPr>
            <a:spLocks noGrp="1"/>
          </p:cNvSpPr>
          <p:nvPr>
            <p:ph idx="1"/>
          </p:nvPr>
        </p:nvSpPr>
        <p:spPr>
          <a:solidFill>
            <a:srgbClr val="FFC000"/>
          </a:solidFill>
        </p:spPr>
        <p:txBody>
          <a:bodyPr>
            <a:normAutofit fontScale="77500" lnSpcReduction="20000"/>
          </a:bodyPr>
          <a:lstStyle/>
          <a:p>
            <a:pPr>
              <a:buNone/>
            </a:pPr>
            <a:r>
              <a:rPr lang="es-CO" dirty="0" smtClean="0"/>
              <a:t>      La ley de Dios ha de ser invalidada por los instrumentos de Satanás. En nuestro País que se jacta de la libertad, se acabará la libertad religiosa. Se definirá el conflicto sobre la cuestión del sábado, y esto conmoverá a todo el mundo.</a:t>
            </a:r>
            <a:r>
              <a:rPr lang="es-CO" dirty="0" smtClean="0">
                <a:solidFill>
                  <a:srgbClr val="FF0000"/>
                </a:solidFill>
              </a:rPr>
              <a:t>-Ev 175-176 (1875). </a:t>
            </a:r>
          </a:p>
          <a:p>
            <a:endParaRPr lang="es-CO" dirty="0" smtClean="0"/>
          </a:p>
          <a:p>
            <a:pPr>
              <a:buNone/>
            </a:pPr>
            <a:r>
              <a:rPr lang="es-CO" dirty="0" smtClean="0"/>
              <a:t>     Una gran crisis aguarda al pueblo de Dios. Muy pronto nuestra nación intentará imponer sobre todos la observancia del primer día de la semana como un día sagrado. Al hacerlo no tendrán escrúpulos de obligar a los hombres, contra la voz de su propia conciencia, a observar el día que la nación declara como día de reposo.</a:t>
            </a:r>
            <a:r>
              <a:rPr lang="es-CO" dirty="0" smtClean="0">
                <a:solidFill>
                  <a:srgbClr val="FF0000"/>
                </a:solidFill>
              </a:rPr>
              <a:t>-RH Extra, Diciembre 11, 1888.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
                                        <p:tgtEl>
                                          <p:spTgt spid="3">
                                            <p:txEl>
                                              <p:pRg st="2" end="2"/>
                                            </p:txEl>
                                          </p:spTgt>
                                        </p:tgtEl>
                                      </p:cBhvr>
                                    </p:animEffect>
                                    <p:anim calcmode="lin" valueType="num">
                                      <p:cBhvr>
                                        <p:cTn id="31"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90864" cy="5649491"/>
          </a:xfrm>
          <a:solidFill>
            <a:schemeClr val="accent1">
              <a:lumMod val="20000"/>
              <a:lumOff val="80000"/>
            </a:schemeClr>
          </a:solidFill>
        </p:spPr>
        <p:txBody>
          <a:bodyPr>
            <a:normAutofit fontScale="92500" lnSpcReduction="10000"/>
          </a:bodyPr>
          <a:lstStyle/>
          <a:p>
            <a:pPr algn="ctr">
              <a:buNone/>
            </a:pPr>
            <a:r>
              <a:rPr lang="es-CO" dirty="0" smtClean="0"/>
              <a:t>   Los adventistas del séptimo día pelearán la batalla por el día de reposo del séptimo día. </a:t>
            </a:r>
          </a:p>
          <a:p>
            <a:pPr algn="ctr">
              <a:buNone/>
            </a:pPr>
            <a:endParaRPr lang="es-CO" dirty="0" smtClean="0"/>
          </a:p>
          <a:p>
            <a:pPr algn="ctr">
              <a:buNone/>
            </a:pPr>
            <a:r>
              <a:rPr lang="es-CO" dirty="0" smtClean="0"/>
              <a:t>Las autoridades en los Estados Unidos y en otros países se levantarán en su orgullo y poder y promulgarán leyes para restringir la libertad religiosa.-</a:t>
            </a:r>
            <a:r>
              <a:rPr lang="es-CO" dirty="0" smtClean="0">
                <a:solidFill>
                  <a:srgbClr val="FF0000"/>
                </a:solidFill>
              </a:rPr>
              <a:t>Ms 78, 1897. </a:t>
            </a:r>
            <a:r>
              <a:rPr lang="es-CO" dirty="0" smtClean="0"/>
              <a:t> </a:t>
            </a:r>
          </a:p>
        </p:txBody>
      </p:sp>
      <p:pic>
        <p:nvPicPr>
          <p:cNvPr id="29698" name="Picture 2" descr="http://t0.gstatic.com/images?q=tbn:ANd9GcSE5lHtaZkaGBcaEnV69XOgx8FJVOgrgqQCvW3RhzlU5yYPr93y"/>
          <p:cNvPicPr>
            <a:picLocks noChangeAspect="1" noChangeArrowheads="1"/>
          </p:cNvPicPr>
          <p:nvPr/>
        </p:nvPicPr>
        <p:blipFill>
          <a:blip r:embed="rId2" cstate="print"/>
          <a:srcRect/>
          <a:stretch>
            <a:fillRect/>
          </a:stretch>
        </p:blipFill>
        <p:spPr bwMode="auto">
          <a:xfrm>
            <a:off x="5220072" y="908720"/>
            <a:ext cx="3672408"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29698"/>
                                        </p:tgtEl>
                                        <p:attrNameLst>
                                          <p:attrName>style.visibility</p:attrName>
                                        </p:attrNameLst>
                                      </p:cBhvr>
                                      <p:to>
                                        <p:strVal val="visible"/>
                                      </p:to>
                                    </p:set>
                                    <p:anim calcmode="lin" valueType="num">
                                      <p:cBhvr>
                                        <p:cTn id="17" dur="1000" fill="hold"/>
                                        <p:tgtEl>
                                          <p:spTgt spid="29698"/>
                                        </p:tgtEl>
                                        <p:attrNameLst>
                                          <p:attrName>ppt_w</p:attrName>
                                        </p:attrNameLst>
                                      </p:cBhvr>
                                      <p:tavLst>
                                        <p:tav tm="0">
                                          <p:val>
                                            <p:strVal val="#ppt_w*0.70"/>
                                          </p:val>
                                        </p:tav>
                                        <p:tav tm="100000">
                                          <p:val>
                                            <p:strVal val="#ppt_w"/>
                                          </p:val>
                                        </p:tav>
                                      </p:tavLst>
                                    </p:anim>
                                    <p:anim calcmode="lin" valueType="num">
                                      <p:cBhvr>
                                        <p:cTn id="18" dur="1000" fill="hold"/>
                                        <p:tgtEl>
                                          <p:spTgt spid="29698"/>
                                        </p:tgtEl>
                                        <p:attrNameLst>
                                          <p:attrName>ppt_h</p:attrName>
                                        </p:attrNameLst>
                                      </p:cBhvr>
                                      <p:tavLst>
                                        <p:tav tm="0">
                                          <p:val>
                                            <p:strVal val="#ppt_h"/>
                                          </p:val>
                                        </p:tav>
                                        <p:tav tm="100000">
                                          <p:val>
                                            <p:strVal val="#ppt_h"/>
                                          </p:val>
                                        </p:tav>
                                      </p:tavLst>
                                    </p:anim>
                                    <p:animEffect transition="in" filter="fade">
                                      <p:cBhvr>
                                        <p:cTn id="19" dur="1000"/>
                                        <p:tgtEl>
                                          <p:spTgt spid="29698"/>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6120680"/>
          </a:xfrm>
          <a:solidFill>
            <a:schemeClr val="accent6">
              <a:lumMod val="20000"/>
              <a:lumOff val="80000"/>
            </a:schemeClr>
          </a:solidFill>
        </p:spPr>
        <p:txBody>
          <a:bodyPr>
            <a:normAutofit/>
          </a:bodyPr>
          <a:lstStyle/>
          <a:p>
            <a:pPr algn="ctr">
              <a:buNone/>
            </a:pPr>
            <a:r>
              <a:rPr lang="es-CO" dirty="0" smtClean="0"/>
              <a:t>    Los protestantes de los Estados Unidos serán los primeros en tender las manos a través de un doble abismo al espiritismo y al poder romano; y bajo la influencia de esta triple alianza ese país marchará en las huellas de Roma, pisoteando los derechos del la conciencia.-</a:t>
            </a:r>
            <a:r>
              <a:rPr lang="es-CO" dirty="0" smtClean="0">
                <a:solidFill>
                  <a:srgbClr val="FF0000"/>
                </a:solidFill>
              </a:rPr>
              <a:t>CS 645 (1911). </a:t>
            </a:r>
          </a:p>
          <a:p>
            <a:endParaRPr lang="es-CO" dirty="0"/>
          </a:p>
        </p:txBody>
      </p:sp>
      <p:pic>
        <p:nvPicPr>
          <p:cNvPr id="1028" name="Picture 4" descr="http://t0.gstatic.com/images?q=tbn:ANd9GcSFmCutmnO8CmFsGLiGdcYeH3kMy5eP_p4RM7jD0noPELrjrioykQ"/>
          <p:cNvPicPr>
            <a:picLocks noChangeAspect="1" noChangeArrowheads="1"/>
          </p:cNvPicPr>
          <p:nvPr/>
        </p:nvPicPr>
        <p:blipFill>
          <a:blip r:embed="rId2" cstate="print"/>
          <a:srcRect/>
          <a:stretch>
            <a:fillRect/>
          </a:stretch>
        </p:blipFill>
        <p:spPr bwMode="auto">
          <a:xfrm>
            <a:off x="5652120" y="1268760"/>
            <a:ext cx="3168352" cy="403244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1"/>
            <a:ext cx="8712968" cy="936103"/>
          </a:xfrm>
          <a:solidFill>
            <a:srgbClr val="FFFF00"/>
          </a:solidFill>
        </p:spPr>
        <p:txBody>
          <a:bodyPr>
            <a:normAutofit fontScale="92500"/>
          </a:bodyPr>
          <a:lstStyle/>
          <a:p>
            <a:pPr>
              <a:buNone/>
            </a:pPr>
            <a:r>
              <a:rPr lang="es-CO" dirty="0" smtClean="0"/>
              <a:t>   </a:t>
            </a:r>
            <a:r>
              <a:rPr lang="es-CO" sz="4000" b="1" dirty="0" smtClean="0">
                <a:latin typeface="Agency FB" pitchFamily="34" charset="0"/>
              </a:rPr>
              <a:t> La Iglesia y el Estado se oponen al pueblo de Dios. </a:t>
            </a:r>
          </a:p>
        </p:txBody>
      </p:sp>
      <p:sp>
        <p:nvSpPr>
          <p:cNvPr id="4" name="3 Rectángulo"/>
          <p:cNvSpPr/>
          <p:nvPr/>
        </p:nvSpPr>
        <p:spPr>
          <a:xfrm>
            <a:off x="0" y="1484784"/>
            <a:ext cx="5796136" cy="4401205"/>
          </a:xfrm>
          <a:prstGeom prst="rect">
            <a:avLst/>
          </a:prstGeom>
          <a:solidFill>
            <a:schemeClr val="accent6">
              <a:lumMod val="20000"/>
              <a:lumOff val="80000"/>
            </a:schemeClr>
          </a:solidFill>
        </p:spPr>
        <p:txBody>
          <a:bodyPr wrap="square">
            <a:spAutoFit/>
          </a:bodyPr>
          <a:lstStyle/>
          <a:p>
            <a:pPr>
              <a:buNone/>
            </a:pPr>
            <a:r>
              <a:rPr lang="es-CO" sz="2800" dirty="0" smtClean="0"/>
              <a:t>Todos los que no se sometan a los decretos de los concilios nacionales y obedezcan las leyes nacionales que ordenan exaltar el día de reposo instituido por el hombre de pecado, por encima del día santo de Dios, sentirán, no solamente el poder opresivo del papado, </a:t>
            </a:r>
            <a:r>
              <a:rPr lang="es-CO" sz="2800" dirty="0" smtClean="0">
                <a:solidFill>
                  <a:srgbClr val="0070C0"/>
                </a:solidFill>
              </a:rPr>
              <a:t>sino también el del mundo protestante que es la imagen de la bestia</a:t>
            </a:r>
            <a:r>
              <a:rPr lang="es-CO" sz="2800" dirty="0" smtClean="0"/>
              <a:t>.-</a:t>
            </a:r>
            <a:r>
              <a:rPr lang="es-CO" sz="2800" dirty="0" smtClean="0">
                <a:solidFill>
                  <a:srgbClr val="FF0000"/>
                </a:solidFill>
              </a:rPr>
              <a:t>2MS 436 (1886). </a:t>
            </a:r>
          </a:p>
        </p:txBody>
      </p:sp>
      <p:pic>
        <p:nvPicPr>
          <p:cNvPr id="28674" name="Picture 2" descr="http://t3.gstatic.com/images?q=tbn:ANd9GcSw15ir88fzShOJznaIbuN8UUQFedcxL2ek0WAXVEJvxO3vMtod0w"/>
          <p:cNvPicPr>
            <a:picLocks noChangeAspect="1" noChangeArrowheads="1"/>
          </p:cNvPicPr>
          <p:nvPr/>
        </p:nvPicPr>
        <p:blipFill>
          <a:blip r:embed="rId2" cstate="print"/>
          <a:srcRect/>
          <a:stretch>
            <a:fillRect/>
          </a:stretch>
        </p:blipFill>
        <p:spPr bwMode="auto">
          <a:xfrm>
            <a:off x="5724128" y="1916832"/>
            <a:ext cx="2808312"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100"/>
                                        <p:tgtEl>
                                          <p:spTgt spid="28674"/>
                                        </p:tgtEl>
                                      </p:cBhvr>
                                    </p:animEffect>
                                    <p:anim calcmode="lin" valueType="num">
                                      <p:cBhvr>
                                        <p:cTn id="8" dur="400" fill="hold"/>
                                        <p:tgtEl>
                                          <p:spTgt spid="28674"/>
                                        </p:tgtEl>
                                        <p:attrNameLst>
                                          <p:attrName>ppt_x</p:attrName>
                                        </p:attrNameLst>
                                      </p:cBhvr>
                                      <p:tavLst>
                                        <p:tav tm="0">
                                          <p:val>
                                            <p:strVal val="#ppt_x"/>
                                          </p:val>
                                        </p:tav>
                                        <p:tav tm="100000">
                                          <p:val>
                                            <p:strVal val="#ppt_x"/>
                                          </p:val>
                                        </p:tav>
                                      </p:tavLst>
                                    </p:anim>
                                    <p:anim calcmode="lin" valueType="num">
                                      <p:cBhvr>
                                        <p:cTn id="9" dur="400" fill="hold"/>
                                        <p:tgtEl>
                                          <p:spTgt spid="2867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86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86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4)">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724128" cy="6525344"/>
          </a:xfrm>
          <a:solidFill>
            <a:schemeClr val="tx2">
              <a:lumMod val="20000"/>
              <a:lumOff val="80000"/>
            </a:schemeClr>
          </a:solidFill>
        </p:spPr>
        <p:txBody>
          <a:bodyPr>
            <a:normAutofit lnSpcReduction="10000"/>
          </a:bodyPr>
          <a:lstStyle/>
          <a:p>
            <a:pPr algn="ctr"/>
            <a:r>
              <a:rPr lang="es-CO" dirty="0" smtClean="0"/>
              <a:t>Aquellos cuerpos religiosos que rehúsen oír los mensajes de advertencia de Dios, estarán dominados por fuertes engaños y se unirán con el poder civil para perseguir a los santos.</a:t>
            </a:r>
          </a:p>
          <a:p>
            <a:endParaRPr lang="es-CO" dirty="0" smtClean="0"/>
          </a:p>
          <a:p>
            <a:pPr algn="ctr"/>
            <a:r>
              <a:rPr lang="es-CO" dirty="0" smtClean="0"/>
              <a:t> Las iglesias protestantes se unirán con el poder papal para perseguir al pueblo de Dios que guarda los mandamientos... </a:t>
            </a:r>
          </a:p>
          <a:p>
            <a:endParaRPr lang="es-CO" dirty="0" smtClean="0"/>
          </a:p>
        </p:txBody>
      </p:sp>
      <p:pic>
        <p:nvPicPr>
          <p:cNvPr id="27650" name="Picture 2" descr="http://t0.gstatic.com/images?q=tbn:ANd9GcTe7GNQ9GvC6QeOzqGNJk-zQPU2rMx-hp7sgr2RBk4USDNANzfJ"/>
          <p:cNvPicPr>
            <a:picLocks noChangeAspect="1" noChangeArrowheads="1"/>
          </p:cNvPicPr>
          <p:nvPr/>
        </p:nvPicPr>
        <p:blipFill>
          <a:blip r:embed="rId2" cstate="print"/>
          <a:srcRect/>
          <a:stretch>
            <a:fillRect/>
          </a:stretch>
        </p:blipFill>
        <p:spPr bwMode="auto">
          <a:xfrm>
            <a:off x="5724128" y="476672"/>
            <a:ext cx="3419872" cy="3096344"/>
          </a:xfrm>
          <a:prstGeom prst="rect">
            <a:avLst/>
          </a:prstGeom>
          <a:noFill/>
        </p:spPr>
      </p:pic>
      <p:pic>
        <p:nvPicPr>
          <p:cNvPr id="27652" name="Picture 4" descr="http://t1.gstatic.com/images?q=tbn:ANd9GcSkgiMqqh9SV6Nh_wCOPt5uhDrvA9oA9mAbRsFHwaM6ipElpfsPfQ"/>
          <p:cNvPicPr>
            <a:picLocks noChangeAspect="1" noChangeArrowheads="1"/>
          </p:cNvPicPr>
          <p:nvPr/>
        </p:nvPicPr>
        <p:blipFill>
          <a:blip r:embed="rId3" cstate="print"/>
          <a:srcRect/>
          <a:stretch>
            <a:fillRect/>
          </a:stretch>
        </p:blipFill>
        <p:spPr bwMode="auto">
          <a:xfrm>
            <a:off x="5940152" y="3789040"/>
            <a:ext cx="2736304" cy="2825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blinds(horizontal)">
                                      <p:cBhvr>
                                        <p:cTn id="25" dur="500"/>
                                        <p:tgtEl>
                                          <p:spTgt spid="27650"/>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27652"/>
                                        </p:tgtEl>
                                        <p:attrNameLst>
                                          <p:attrName>style.visibility</p:attrName>
                                        </p:attrNameLst>
                                      </p:cBhvr>
                                      <p:to>
                                        <p:strVal val="visible"/>
                                      </p:to>
                                    </p:set>
                                    <p:animEffect transition="in" filter="wheel(4)">
                                      <p:cBhvr>
                                        <p:cTn id="30" dur="2000"/>
                                        <p:tgtEl>
                                          <p:spTgt spid="27652"/>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wheel(4)">
                                      <p:cBhvr>
                                        <p:cTn id="3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t1.gstatic.com/images?q=tbn:ANd9GcRhNUXYh-4Pd-KHtjXVc4XntkpS-P_xCA_hIidMYSIaZC5xUruGkQ"/>
          <p:cNvPicPr>
            <a:picLocks noChangeAspect="1" noChangeArrowheads="1"/>
          </p:cNvPicPr>
          <p:nvPr/>
        </p:nvPicPr>
        <p:blipFill>
          <a:blip r:embed="rId2" cstate="print"/>
          <a:srcRect/>
          <a:stretch>
            <a:fillRect/>
          </a:stretch>
        </p:blipFill>
        <p:spPr bwMode="auto">
          <a:xfrm>
            <a:off x="179512" y="332656"/>
            <a:ext cx="8640960" cy="6264696"/>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724128" cy="6381328"/>
          </a:xfrm>
          <a:solidFill>
            <a:schemeClr val="accent2">
              <a:lumMod val="40000"/>
              <a:lumOff val="60000"/>
            </a:schemeClr>
          </a:solidFill>
        </p:spPr>
        <p:txBody>
          <a:bodyPr>
            <a:normAutofit/>
          </a:bodyPr>
          <a:lstStyle/>
          <a:p>
            <a:r>
              <a:rPr lang="es-CO" dirty="0" smtClean="0"/>
              <a:t>Esta potencia semejante a un cordero se unirá al dragón para guerrear contra los que guardan los mandamientos de Dios y tienen el testimonio de Jesucristo.-14MR 162 (1899). </a:t>
            </a:r>
          </a:p>
          <a:p>
            <a:pPr algn="ctr"/>
            <a:endParaRPr lang="es-CO" dirty="0" smtClean="0"/>
          </a:p>
          <a:p>
            <a:pPr algn="ctr"/>
            <a:r>
              <a:rPr lang="es-CO" dirty="0" smtClean="0"/>
              <a:t>La iglesia apelará al brazo poderoso de la autoridad civil y en esta obra los papistas y los protestantes irán unidos.-</a:t>
            </a:r>
            <a:r>
              <a:rPr lang="es-CO" dirty="0" smtClean="0">
                <a:solidFill>
                  <a:srgbClr val="FF0000"/>
                </a:solidFill>
              </a:rPr>
              <a:t>CS 665 (1911). </a:t>
            </a:r>
          </a:p>
          <a:p>
            <a:endParaRPr lang="es-CO" dirty="0"/>
          </a:p>
        </p:txBody>
      </p:sp>
      <p:pic>
        <p:nvPicPr>
          <p:cNvPr id="4" name="Picture 4" descr="http://t0.gstatic.com/images?q=tbn:ANd9GcSFmCutmnO8CmFsGLiGdcYeH3kMy5eP_p4RM7jD0noPELrjrioykQ"/>
          <p:cNvPicPr>
            <a:picLocks noChangeAspect="1" noChangeArrowheads="1"/>
          </p:cNvPicPr>
          <p:nvPr/>
        </p:nvPicPr>
        <p:blipFill>
          <a:blip r:embed="rId2" cstate="print"/>
          <a:srcRect/>
          <a:stretch>
            <a:fillRect/>
          </a:stretch>
        </p:blipFill>
        <p:spPr bwMode="auto">
          <a:xfrm>
            <a:off x="5868144" y="764704"/>
            <a:ext cx="2952328" cy="2592288"/>
          </a:xfrm>
          <a:prstGeom prst="rect">
            <a:avLst/>
          </a:prstGeom>
          <a:noFill/>
        </p:spPr>
      </p:pic>
      <p:pic>
        <p:nvPicPr>
          <p:cNvPr id="26626" name="Picture 2" descr="http://t3.gstatic.com/images?q=tbn:ANd9GcT_SW9-2boUkcAO1KGRPXwMXvyF98ZeCvLHLAaJg_c2TagQtHtVYg"/>
          <p:cNvPicPr>
            <a:picLocks noChangeAspect="1" noChangeArrowheads="1"/>
          </p:cNvPicPr>
          <p:nvPr/>
        </p:nvPicPr>
        <p:blipFill>
          <a:blip r:embed="rId3" cstate="print"/>
          <a:srcRect/>
          <a:stretch>
            <a:fillRect/>
          </a:stretch>
        </p:blipFill>
        <p:spPr bwMode="auto">
          <a:xfrm>
            <a:off x="5940152" y="3717032"/>
            <a:ext cx="2952328" cy="26208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strVal val="#ppt_w*0.70"/>
                                          </p:val>
                                        </p:tav>
                                        <p:tav tm="100000">
                                          <p:val>
                                            <p:strVal val="#ppt_w"/>
                                          </p:val>
                                        </p:tav>
                                      </p:tavLst>
                                    </p:anim>
                                    <p:anim calcmode="lin" valueType="num">
                                      <p:cBhvr>
                                        <p:cTn id="13" dur="1000" fill="hold"/>
                                        <p:tgtEl>
                                          <p:spTgt spid="3">
                                            <p:bg/>
                                          </p:spTgt>
                                        </p:tgtEl>
                                        <p:attrNameLst>
                                          <p:attrName>ppt_h</p:attrName>
                                        </p:attrNameLst>
                                      </p:cBhvr>
                                      <p:tavLst>
                                        <p:tav tm="0">
                                          <p:val>
                                            <p:strVal val="#ppt_h"/>
                                          </p:val>
                                        </p:tav>
                                        <p:tav tm="100000">
                                          <p:val>
                                            <p:strVal val="#ppt_h"/>
                                          </p:val>
                                        </p:tav>
                                      </p:tavLst>
                                    </p:anim>
                                    <p:animEffect transition="in" filter="fade">
                                      <p:cBhvr>
                                        <p:cTn id="14" dur="1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nodeType="clickEffect">
                                  <p:stCondLst>
                                    <p:cond delay="0"/>
                                  </p:stCondLst>
                                  <p:childTnLst>
                                    <p:set>
                                      <p:cBhvr>
                                        <p:cTn id="25" dur="1" fill="hold">
                                          <p:stCondLst>
                                            <p:cond delay="0"/>
                                          </p:stCondLst>
                                        </p:cTn>
                                        <p:tgtEl>
                                          <p:spTgt spid="26626"/>
                                        </p:tgtEl>
                                        <p:attrNameLst>
                                          <p:attrName>style.visibility</p:attrName>
                                        </p:attrNameLst>
                                      </p:cBhvr>
                                      <p:to>
                                        <p:strVal val="visible"/>
                                      </p:to>
                                    </p:set>
                                    <p:animEffect transition="in" filter="wheel(4)">
                                      <p:cBhvr>
                                        <p:cTn id="26" dur="2000"/>
                                        <p:tgtEl>
                                          <p:spTgt spid="26626"/>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heel(4)">
                                      <p:cBhvr>
                                        <p:cTn id="3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4800" b="1" dirty="0" smtClean="0">
                <a:latin typeface="Agency FB" pitchFamily="34" charset="0"/>
              </a:rPr>
              <a:t/>
            </a:r>
            <a:br>
              <a:rPr lang="es-CO" sz="4800" b="1" dirty="0" smtClean="0">
                <a:latin typeface="Agency FB" pitchFamily="34" charset="0"/>
              </a:rPr>
            </a:br>
            <a:r>
              <a:rPr lang="es-CO" sz="4800" b="1" dirty="0" smtClean="0">
                <a:latin typeface="Agency FB" pitchFamily="34" charset="0"/>
              </a:rPr>
              <a:t>Ante los tribunales </a:t>
            </a:r>
            <a:br>
              <a:rPr lang="es-CO" sz="4800" b="1" dirty="0" smtClean="0">
                <a:latin typeface="Agency FB" pitchFamily="34" charset="0"/>
              </a:rPr>
            </a:br>
            <a:endParaRPr lang="es-CO" sz="4800" b="1" dirty="0">
              <a:latin typeface="Agency FB" pitchFamily="34" charset="0"/>
            </a:endParaRPr>
          </a:p>
        </p:txBody>
      </p:sp>
      <p:sp>
        <p:nvSpPr>
          <p:cNvPr id="3" name="2 Marcador de contenido"/>
          <p:cNvSpPr>
            <a:spLocks noGrp="1"/>
          </p:cNvSpPr>
          <p:nvPr>
            <p:ph idx="1"/>
          </p:nvPr>
        </p:nvSpPr>
        <p:spPr>
          <a:xfrm>
            <a:off x="0" y="1600200"/>
            <a:ext cx="6372200" cy="5257800"/>
          </a:xfrm>
          <a:solidFill>
            <a:schemeClr val="accent2">
              <a:lumMod val="20000"/>
              <a:lumOff val="80000"/>
            </a:schemeClr>
          </a:solidFill>
        </p:spPr>
        <p:txBody>
          <a:bodyPr>
            <a:normAutofit fontScale="92500"/>
          </a:bodyPr>
          <a:lstStyle/>
          <a:p>
            <a:pPr algn="ctr"/>
            <a:r>
              <a:rPr lang="es-CO" dirty="0" smtClean="0"/>
              <a:t>Aquellos que vivan durante los últimos días de la historia de esta tierra, sabrán lo que significa ser perseguidos por causa de la verdad. </a:t>
            </a:r>
          </a:p>
          <a:p>
            <a:pPr algn="ctr"/>
            <a:r>
              <a:rPr lang="es-CO" dirty="0" smtClean="0"/>
              <a:t>La injusticia prevalecerá en los tribunales. </a:t>
            </a:r>
            <a:r>
              <a:rPr lang="es-CO" dirty="0" smtClean="0">
                <a:solidFill>
                  <a:srgbClr val="0070C0"/>
                </a:solidFill>
              </a:rPr>
              <a:t>Los jueces se negarán a escuchar las razones de los que son leales a los mandamientos de Dios, porque saben que los argumentos en favor del cuarto mandamiento son irrefutables.</a:t>
            </a:r>
          </a:p>
          <a:p>
            <a:endParaRPr lang="es-CO" dirty="0" smtClean="0"/>
          </a:p>
          <a:p>
            <a:endParaRPr lang="es-CO" dirty="0" smtClean="0"/>
          </a:p>
          <a:p>
            <a:endParaRPr lang="es-CO" dirty="0" smtClean="0"/>
          </a:p>
          <a:p>
            <a:endParaRPr lang="es-CO" dirty="0"/>
          </a:p>
        </p:txBody>
      </p:sp>
      <p:pic>
        <p:nvPicPr>
          <p:cNvPr id="26626" name="Picture 2" descr="http://t1.gstatic.com/images?q=tbn:ANd9GcRNXxBZviXZGBqVehqHxc9wKzsOzLRfuIqQztRvlE5DjG5tyWn8Vg"/>
          <p:cNvPicPr>
            <a:picLocks noChangeAspect="1" noChangeArrowheads="1"/>
          </p:cNvPicPr>
          <p:nvPr/>
        </p:nvPicPr>
        <p:blipFill>
          <a:blip r:embed="rId2" cstate="print"/>
          <a:srcRect/>
          <a:stretch>
            <a:fillRect/>
          </a:stretch>
        </p:blipFill>
        <p:spPr bwMode="auto">
          <a:xfrm>
            <a:off x="6467475" y="2276872"/>
            <a:ext cx="2676525"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heel(4)">
                                      <p:cBhvr>
                                        <p:cTn id="7" dur="20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b="1" dirty="0" smtClean="0">
                <a:solidFill>
                  <a:srgbClr val="FF0000"/>
                </a:solidFill>
                <a:latin typeface="Agency FB" pitchFamily="34" charset="0"/>
              </a:rPr>
              <a:t>¿Qué responderán los jueces ante los argumentos del remanente?</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108719"/>
          </a:xfrm>
        </p:spPr>
        <p:txBody>
          <a:bodyPr>
            <a:normAutofit/>
          </a:bodyPr>
          <a:lstStyle/>
          <a:p>
            <a:pPr algn="ctr">
              <a:buNone/>
            </a:pPr>
            <a:r>
              <a:rPr lang="es-CO" dirty="0" smtClean="0"/>
              <a:t>    Dirán: "</a:t>
            </a:r>
            <a:r>
              <a:rPr lang="es-CO" b="1" dirty="0" smtClean="0"/>
              <a:t>Tenemos una ley, y por nuestra ley debe morir".</a:t>
            </a:r>
          </a:p>
          <a:p>
            <a:pPr>
              <a:buNone/>
            </a:pPr>
            <a:endParaRPr lang="es-CO" dirty="0" smtClean="0"/>
          </a:p>
          <a:p>
            <a:endParaRPr lang="es-CO" dirty="0" smtClean="0"/>
          </a:p>
        </p:txBody>
      </p:sp>
      <p:sp>
        <p:nvSpPr>
          <p:cNvPr id="4" name="3 Rectángulo"/>
          <p:cNvSpPr/>
          <p:nvPr/>
        </p:nvSpPr>
        <p:spPr>
          <a:xfrm>
            <a:off x="323528" y="2690336"/>
            <a:ext cx="4752528" cy="4031873"/>
          </a:xfrm>
          <a:prstGeom prst="rect">
            <a:avLst/>
          </a:prstGeom>
          <a:solidFill>
            <a:schemeClr val="accent2">
              <a:lumMod val="20000"/>
              <a:lumOff val="80000"/>
            </a:schemeClr>
          </a:solidFill>
        </p:spPr>
        <p:txBody>
          <a:bodyPr wrap="square">
            <a:spAutoFit/>
          </a:bodyPr>
          <a:lstStyle/>
          <a:p>
            <a:pPr algn="ctr">
              <a:buNone/>
            </a:pPr>
            <a:r>
              <a:rPr lang="es-CO" sz="3200" dirty="0" smtClean="0"/>
              <a:t>Recordemos que la profecía dice: “</a:t>
            </a:r>
            <a:r>
              <a:rPr lang="es-CO" sz="3200" b="1" dirty="0" smtClean="0"/>
              <a:t>Y se le permitió infundir aliento a la imagen de la bestia, para que la imagen hablase e</a:t>
            </a:r>
            <a:r>
              <a:rPr lang="es-CO" sz="3200" b="1" u="sng" dirty="0" smtClean="0"/>
              <a:t> hiciese matar a todo el que no la adorase”</a:t>
            </a:r>
            <a:r>
              <a:rPr lang="es-CO" sz="3200" u="sng" dirty="0" smtClean="0">
                <a:solidFill>
                  <a:srgbClr val="FF0000"/>
                </a:solidFill>
              </a:rPr>
              <a:t> </a:t>
            </a:r>
            <a:r>
              <a:rPr lang="es-CO" sz="3200" dirty="0" smtClean="0">
                <a:solidFill>
                  <a:srgbClr val="FF0000"/>
                </a:solidFill>
              </a:rPr>
              <a:t>(Apoc.13:15). </a:t>
            </a:r>
          </a:p>
        </p:txBody>
      </p:sp>
      <p:pic>
        <p:nvPicPr>
          <p:cNvPr id="1026" name="Picture 2" descr="http://t1.gstatic.com/images?q=tbn:ANd9GcTxf3F8oK0OZ315219k20M6rKvUwHeiKcKmeyht5ZR3eus9SY7x"/>
          <p:cNvPicPr>
            <a:picLocks noChangeAspect="1" noChangeArrowheads="1"/>
          </p:cNvPicPr>
          <p:nvPr/>
        </p:nvPicPr>
        <p:blipFill>
          <a:blip r:embed="rId2" cstate="print"/>
          <a:srcRect/>
          <a:stretch>
            <a:fillRect/>
          </a:stretch>
        </p:blipFill>
        <p:spPr bwMode="auto">
          <a:xfrm>
            <a:off x="5148064" y="4509120"/>
            <a:ext cx="2088232" cy="2078361"/>
          </a:xfrm>
          <a:prstGeom prst="rect">
            <a:avLst/>
          </a:prstGeom>
          <a:noFill/>
        </p:spPr>
      </p:pic>
      <p:pic>
        <p:nvPicPr>
          <p:cNvPr id="1028" name="Picture 4" descr="http://t0.gstatic.com/images?q=tbn:ANd9GcSOJe8Bnf5LWQqw7tUdwA0dKzxPNUCy45sUC6MFim4OdWVyOx8g"/>
          <p:cNvPicPr>
            <a:picLocks noChangeAspect="1" noChangeArrowheads="1"/>
          </p:cNvPicPr>
          <p:nvPr/>
        </p:nvPicPr>
        <p:blipFill>
          <a:blip r:embed="rId3" cstate="print"/>
          <a:srcRect/>
          <a:stretch>
            <a:fillRect/>
          </a:stretch>
        </p:blipFill>
        <p:spPr bwMode="auto">
          <a:xfrm>
            <a:off x="6300192" y="2276872"/>
            <a:ext cx="2667000"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100"/>
                                        <p:tgtEl>
                                          <p:spTgt spid="1028"/>
                                        </p:tgtEl>
                                      </p:cBhvr>
                                    </p:animEffect>
                                    <p:anim calcmode="lin" valueType="num">
                                      <p:cBhvr>
                                        <p:cTn id="13" dur="400" fill="hold"/>
                                        <p:tgtEl>
                                          <p:spTgt spid="1028"/>
                                        </p:tgtEl>
                                        <p:attrNameLst>
                                          <p:attrName>ppt_x</p:attrName>
                                        </p:attrNameLst>
                                      </p:cBhvr>
                                      <p:tavLst>
                                        <p:tav tm="0">
                                          <p:val>
                                            <p:strVal val="#ppt_x"/>
                                          </p:val>
                                        </p:tav>
                                        <p:tav tm="100000">
                                          <p:val>
                                            <p:strVal val="#ppt_x"/>
                                          </p:val>
                                        </p:tav>
                                      </p:tavLst>
                                    </p:anim>
                                    <p:anim calcmode="lin" valueType="num">
                                      <p:cBhvr>
                                        <p:cTn id="14" dur="400" fill="hold"/>
                                        <p:tgtEl>
                                          <p:spTgt spid="102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nodeType="clickEffect">
                                  <p:stCondLst>
                                    <p:cond delay="0"/>
                                  </p:stCondLst>
                                  <p:childTnLst>
                                    <p:set>
                                      <p:cBhvr>
                                        <p:cTn id="25" dur="1" fill="hold">
                                          <p:stCondLst>
                                            <p:cond delay="0"/>
                                          </p:stCondLst>
                                        </p:cTn>
                                        <p:tgtEl>
                                          <p:spTgt spid="1026"/>
                                        </p:tgtEl>
                                        <p:attrNameLst>
                                          <p:attrName>style.visibility</p:attrName>
                                        </p:attrNameLst>
                                      </p:cBhvr>
                                      <p:to>
                                        <p:strVal val="visible"/>
                                      </p:to>
                                    </p:set>
                                    <p:animEffect transition="in" filter="wheel(4)">
                                      <p:cBhvr>
                                        <p:cTn id="26"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Agency FB" pitchFamily="34" charset="0"/>
              </a:rPr>
              <a:t>La imagen de Nabucodonosor era un símbolo de la imposición de la ley dominical.</a:t>
            </a:r>
            <a:endParaRPr lang="es-CO" dirty="0">
              <a:latin typeface="Agency FB" pitchFamily="34" charset="0"/>
            </a:endParaRPr>
          </a:p>
        </p:txBody>
      </p:sp>
      <p:pic>
        <p:nvPicPr>
          <p:cNvPr id="52226" name="Picture 2" descr="http://t0.gstatic.com/images?q=tbn:ANd9GcShYzSh23dPnuhYhzOu6Z7esSMQNDA_lSK35reHN7cMewsEqXhd"/>
          <p:cNvPicPr>
            <a:picLocks noChangeAspect="1" noChangeArrowheads="1"/>
          </p:cNvPicPr>
          <p:nvPr/>
        </p:nvPicPr>
        <p:blipFill>
          <a:blip r:embed="rId2" cstate="print"/>
          <a:srcRect/>
          <a:stretch>
            <a:fillRect/>
          </a:stretch>
        </p:blipFill>
        <p:spPr bwMode="auto">
          <a:xfrm>
            <a:off x="323528" y="1628800"/>
            <a:ext cx="4392488" cy="4968552"/>
          </a:xfrm>
          <a:prstGeom prst="rect">
            <a:avLst/>
          </a:prstGeom>
          <a:noFill/>
        </p:spPr>
      </p:pic>
      <p:sp>
        <p:nvSpPr>
          <p:cNvPr id="4" name="3 Rectángulo"/>
          <p:cNvSpPr/>
          <p:nvPr/>
        </p:nvSpPr>
        <p:spPr>
          <a:xfrm>
            <a:off x="4788024" y="1628801"/>
            <a:ext cx="4355976" cy="5016758"/>
          </a:xfrm>
          <a:prstGeom prst="rect">
            <a:avLst/>
          </a:prstGeom>
          <a:solidFill>
            <a:schemeClr val="accent6">
              <a:lumMod val="60000"/>
              <a:lumOff val="40000"/>
            </a:schemeClr>
          </a:solidFill>
        </p:spPr>
        <p:txBody>
          <a:bodyPr wrap="square">
            <a:spAutoFit/>
          </a:bodyPr>
          <a:lstStyle/>
          <a:p>
            <a:pPr algn="ctr"/>
            <a:r>
              <a:rPr lang="es-CO" dirty="0" smtClean="0"/>
              <a:t> </a:t>
            </a:r>
            <a:r>
              <a:rPr lang="es-CO" sz="2400" dirty="0" smtClean="0"/>
              <a:t>Note que la imagen representaba</a:t>
            </a:r>
          </a:p>
          <a:p>
            <a:r>
              <a:rPr lang="es-CO" sz="2400" dirty="0" smtClean="0"/>
              <a:t> (</a:t>
            </a:r>
            <a:r>
              <a:rPr lang="es-CO" sz="2800" b="1" dirty="0" smtClean="0">
                <a:solidFill>
                  <a:srgbClr val="FF0000"/>
                </a:solidFill>
              </a:rPr>
              <a:t>1</a:t>
            </a:r>
            <a:r>
              <a:rPr lang="es-CO" sz="2400" dirty="0" smtClean="0"/>
              <a:t>), a </a:t>
            </a:r>
            <a:r>
              <a:rPr lang="es-CO" sz="2400" u="sng" dirty="0" smtClean="0">
                <a:solidFill>
                  <a:srgbClr val="0070C0"/>
                </a:solidFill>
              </a:rPr>
              <a:t>babilonia</a:t>
            </a:r>
          </a:p>
          <a:p>
            <a:r>
              <a:rPr lang="es-CO" sz="2400" dirty="0" smtClean="0"/>
              <a:t> (</a:t>
            </a:r>
            <a:r>
              <a:rPr lang="es-CO" sz="2400" b="1" dirty="0" smtClean="0">
                <a:solidFill>
                  <a:srgbClr val="FF0000"/>
                </a:solidFill>
              </a:rPr>
              <a:t>2</a:t>
            </a:r>
            <a:r>
              <a:rPr lang="es-CO" sz="2400" dirty="0" smtClean="0"/>
              <a:t>), representaba su </a:t>
            </a:r>
            <a:r>
              <a:rPr lang="es-CO" sz="2400" u="sng" dirty="0" smtClean="0">
                <a:solidFill>
                  <a:srgbClr val="0070C0"/>
                </a:solidFill>
              </a:rPr>
              <a:t>autoridad</a:t>
            </a:r>
            <a:r>
              <a:rPr lang="es-CO" sz="2400" dirty="0" smtClean="0"/>
              <a:t>, porque había sido hecha por una ley inventada por Nabucodonosor, que implicaba pena de muerte al que se negara a adorarla y </a:t>
            </a:r>
          </a:p>
          <a:p>
            <a:r>
              <a:rPr lang="es-CO" sz="2400" dirty="0" smtClean="0"/>
              <a:t>(</a:t>
            </a:r>
            <a:r>
              <a:rPr lang="es-CO" sz="2800" b="1" dirty="0" smtClean="0">
                <a:solidFill>
                  <a:srgbClr val="FF0000"/>
                </a:solidFill>
              </a:rPr>
              <a:t>3</a:t>
            </a:r>
            <a:r>
              <a:rPr lang="es-CO" sz="2400" dirty="0" smtClean="0"/>
              <a:t>), representaba al </a:t>
            </a:r>
            <a:r>
              <a:rPr lang="es-CO" sz="2400" u="sng" dirty="0" smtClean="0">
                <a:solidFill>
                  <a:srgbClr val="0070C0"/>
                </a:solidFill>
              </a:rPr>
              <a:t>domingo</a:t>
            </a:r>
            <a:r>
              <a:rPr lang="es-CO" sz="2400" dirty="0" smtClean="0"/>
              <a:t>, quien se negara en el futuro a aceptarlo como día de reposo sería muerto también.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wheel(4)">
                                      <p:cBhvr>
                                        <p:cTn id="7" dur="20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
            <a:ext cx="5338936" cy="5373216"/>
          </a:xfrm>
          <a:solidFill>
            <a:srgbClr val="FFC000"/>
          </a:solidFill>
        </p:spPr>
        <p:txBody>
          <a:bodyPr>
            <a:normAutofit fontScale="92500"/>
          </a:bodyPr>
          <a:lstStyle/>
          <a:p>
            <a:pPr algn="ctr">
              <a:buNone/>
            </a:pPr>
            <a:r>
              <a:rPr lang="es-CO" dirty="0" smtClean="0"/>
              <a:t>   Para ellos la ley de Dios no significa nada. "Nuestra ley“ (o sea, la que ellos impongan), es suprema para  ellos.</a:t>
            </a:r>
          </a:p>
          <a:p>
            <a:pPr algn="ctr">
              <a:buNone/>
            </a:pPr>
            <a:r>
              <a:rPr lang="es-CO" dirty="0" smtClean="0"/>
              <a:t> </a:t>
            </a:r>
            <a:r>
              <a:rPr lang="es-CO" u="sng" dirty="0" smtClean="0">
                <a:solidFill>
                  <a:srgbClr val="0070C0"/>
                </a:solidFill>
              </a:rPr>
              <a:t>Aquellos que respeten esta ley humana serán favorecidos</a:t>
            </a:r>
            <a:r>
              <a:rPr lang="es-CO" dirty="0" smtClean="0"/>
              <a:t>, pero no se les mostrará ningún favor a los que no se inclinen ante el ídolo del [falso] día de reposo.</a:t>
            </a:r>
            <a:r>
              <a:rPr lang="es-CO" dirty="0" smtClean="0">
                <a:solidFill>
                  <a:srgbClr val="FF0000"/>
                </a:solidFill>
              </a:rPr>
              <a:t>-ST Mayo 26, 1898. </a:t>
            </a:r>
          </a:p>
          <a:p>
            <a:endParaRPr lang="es-CO" dirty="0" smtClean="0"/>
          </a:p>
          <a:p>
            <a:endParaRPr lang="es-CO" dirty="0"/>
          </a:p>
        </p:txBody>
      </p:sp>
      <p:pic>
        <p:nvPicPr>
          <p:cNvPr id="51202" name="Picture 2" descr="http://t1.gstatic.com/images?q=tbn:ANd9GcTBtWGw5VTpIgSkfCPdgU7dbowinkuRtFe2layneT_8l6hfWLVbnQ"/>
          <p:cNvPicPr>
            <a:picLocks noChangeAspect="1" noChangeArrowheads="1"/>
          </p:cNvPicPr>
          <p:nvPr/>
        </p:nvPicPr>
        <p:blipFill>
          <a:blip r:embed="rId2" cstate="print"/>
          <a:srcRect/>
          <a:stretch>
            <a:fillRect/>
          </a:stretch>
        </p:blipFill>
        <p:spPr bwMode="auto">
          <a:xfrm>
            <a:off x="6444208" y="188640"/>
            <a:ext cx="2247900" cy="2880320"/>
          </a:xfrm>
          <a:prstGeom prst="rect">
            <a:avLst/>
          </a:prstGeom>
          <a:noFill/>
        </p:spPr>
      </p:pic>
      <p:pic>
        <p:nvPicPr>
          <p:cNvPr id="51204" name="Picture 4" descr="http://t1.gstatic.com/images?q=tbn:ANd9GcTZ-FF45rIc11eyz-y50ELVyvNVPHGboUG8KL1xpMBU7R6agH0H"/>
          <p:cNvPicPr>
            <a:picLocks noChangeAspect="1" noChangeArrowheads="1"/>
          </p:cNvPicPr>
          <p:nvPr/>
        </p:nvPicPr>
        <p:blipFill>
          <a:blip r:embed="rId3" cstate="print"/>
          <a:srcRect/>
          <a:stretch>
            <a:fillRect/>
          </a:stretch>
        </p:blipFill>
        <p:spPr bwMode="auto">
          <a:xfrm>
            <a:off x="6012160" y="3212976"/>
            <a:ext cx="2880320" cy="1944216"/>
          </a:xfrm>
          <a:prstGeom prst="rect">
            <a:avLst/>
          </a:prstGeom>
          <a:noFill/>
        </p:spPr>
      </p:pic>
      <p:sp>
        <p:nvSpPr>
          <p:cNvPr id="6" name="5 Rectángulo"/>
          <p:cNvSpPr/>
          <p:nvPr/>
        </p:nvSpPr>
        <p:spPr>
          <a:xfrm>
            <a:off x="251520" y="5373216"/>
            <a:ext cx="8640960" cy="1569660"/>
          </a:xfrm>
          <a:prstGeom prst="rect">
            <a:avLst/>
          </a:prstGeom>
          <a:solidFill>
            <a:schemeClr val="accent2">
              <a:lumMod val="60000"/>
              <a:lumOff val="40000"/>
            </a:schemeClr>
          </a:solidFill>
        </p:spPr>
        <p:txBody>
          <a:bodyPr wrap="square">
            <a:spAutoFit/>
          </a:bodyPr>
          <a:lstStyle/>
          <a:p>
            <a:r>
              <a:rPr lang="es-CO" dirty="0" smtClean="0"/>
              <a:t> </a:t>
            </a:r>
            <a:r>
              <a:rPr lang="es-CO" sz="2400" dirty="0" smtClean="0"/>
              <a:t>En el caso de la alimentación  que comía el rey  Nabucodonosor </a:t>
            </a:r>
            <a:r>
              <a:rPr lang="es-CO" sz="2400" dirty="0" smtClean="0">
                <a:solidFill>
                  <a:srgbClr val="FF0000"/>
                </a:solidFill>
              </a:rPr>
              <a:t>(Dan.1:3-6)</a:t>
            </a:r>
            <a:r>
              <a:rPr lang="es-CO" sz="2400" dirty="0" smtClean="0"/>
              <a:t>, y la obligación de adorar la imagen, muchos judíos se rindieron a la orden del gobierno, solamente Daniel y sus tres compañeros fueron fieles a Dios.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wheel(4)">
                                      <p:cBhvr>
                                        <p:cTn id="7" dur="2000"/>
                                        <p:tgtEl>
                                          <p:spTgt spid="5120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51204"/>
                                        </p:tgtEl>
                                        <p:attrNameLst>
                                          <p:attrName>style.visibility</p:attrName>
                                        </p:attrNameLst>
                                      </p:cBhvr>
                                      <p:to>
                                        <p:strVal val="visible"/>
                                      </p:to>
                                    </p:set>
                                    <p:animEffect transition="in" filter="wheel(4)">
                                      <p:cBhvr>
                                        <p:cTn id="30" dur="2000"/>
                                        <p:tgtEl>
                                          <p:spTgt spid="5120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 calcmode="lin" valueType="num">
                                      <p:cBhvr additive="base">
                                        <p:cTn id="3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heel(4)">
                                      <p:cBhvr>
                                        <p:cTn id="4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616624" cy="6048672"/>
          </a:xfrm>
          <a:blipFill>
            <a:blip r:embed="rId2" cstate="print"/>
            <a:tile tx="0" ty="0" sx="100000" sy="100000" flip="none" algn="tl"/>
          </a:blipFill>
        </p:spPr>
        <p:txBody>
          <a:bodyPr>
            <a:normAutofit fontScale="85000" lnSpcReduction="20000"/>
          </a:bodyPr>
          <a:lstStyle/>
          <a:p>
            <a:pPr>
              <a:buNone/>
            </a:pPr>
            <a:r>
              <a:rPr lang="es-CO" dirty="0" smtClean="0"/>
              <a:t>    </a:t>
            </a:r>
            <a:r>
              <a:rPr lang="es-CO" sz="4100" dirty="0" smtClean="0"/>
              <a:t>Cuando seamos llevados ante los tribunales, tendremos que renunciar a nuestros derechos, </a:t>
            </a:r>
            <a:r>
              <a:rPr lang="es-CO" sz="4100" dirty="0" smtClean="0">
                <a:solidFill>
                  <a:srgbClr val="0070C0"/>
                </a:solidFill>
              </a:rPr>
              <a:t>a menos que esto nos ponga en conflicto con Dios.</a:t>
            </a:r>
          </a:p>
          <a:p>
            <a:pPr>
              <a:buNone/>
            </a:pPr>
            <a:endParaRPr lang="es-CO" sz="4100" dirty="0" smtClean="0"/>
          </a:p>
          <a:p>
            <a:pPr>
              <a:buNone/>
            </a:pPr>
            <a:r>
              <a:rPr lang="es-CO" sz="4100" dirty="0" smtClean="0"/>
              <a:t>    No estamos pidiendo que se reconozcan nuestros derechos, </a:t>
            </a:r>
            <a:r>
              <a:rPr lang="es-CO" sz="4100" u="sng" dirty="0" smtClean="0">
                <a:solidFill>
                  <a:srgbClr val="0070C0"/>
                </a:solidFill>
              </a:rPr>
              <a:t>sino que se reconozca el derecho de Dios de recibir nuestro servicio</a:t>
            </a:r>
            <a:r>
              <a:rPr lang="es-CO" sz="4100" dirty="0" smtClean="0"/>
              <a:t>.</a:t>
            </a:r>
            <a:r>
              <a:rPr lang="es-CO" sz="4100" dirty="0" smtClean="0">
                <a:solidFill>
                  <a:srgbClr val="FF0000"/>
                </a:solidFill>
              </a:rPr>
              <a:t>5MR 69 (1895).</a:t>
            </a:r>
          </a:p>
        </p:txBody>
      </p:sp>
      <p:sp>
        <p:nvSpPr>
          <p:cNvPr id="26626" name="AutoShape 2" descr="data:image/jpg;base64,/9j/4AAQSkZJRgABAQAAAQABAAD/2wBDAAkGBwgHBgkIBwgKCgkLDRYPDQwMDRsUFRAWIB0iIiAdHx8kKDQsJCYxJx8fLT0tMTU3Ojo6Iys/RD84QzQ5Ojf/2wBDAQoKCg0MDRoPDxo3JR8lNzc3Nzc3Nzc3Nzc3Nzc3Nzc3Nzc3Nzc3Nzc3Nzc3Nzc3Nzc3Nzc3Nzc3Nzc3Nzc3Nzf/wAARCACNALkDASIAAhEBAxEB/8QAHAABAAEFAQEAAAAAAAAAAAAAAAcBAgUGCAME/8QAQxAAAQMDAwMBBQMIBQ0AAAAAAQIDBAAFEQYSIQcxQRMUIlFhcRUyUggWM0J0gZGxFyNWgpQ1NjdUYmSSk7LB0ePx/8QAFAEBAAAAAAAAAAAAAAAAAAAAAP/EABQRAQAAAAAAAAAAAAAAAAAAAAD/2gAMAwEAAhEDEQA/AJxpSlB8N6ubFntUu5SwosRWi45sGTgd8Vyrq3W86/6sRqBjER+OAmLsHvNpSSU5zwT7x5qaOvt8+zdKJgNPOtvz17RsHCkD76SfmCK5soJj6T9SrxK1Si26gnvTGZ2G2dyASh3PHbGAQTnv2FdAVyv0Xs/2rr2CoP8ApexAyyNm7fsKRt78Z3d66ooFKUoFKUoFKUoFKUoFKUoFKUoFKUoFKUoFKUoFKVi9R3236etjtwuj6WWEDz3UfwgeSaCK/wApCHJdgWmS2ytTDK3A44lPuoJxjJ8ZqBcH4GpqufWmBebBcYVy0+tPrpS2GETP0qFZ3nf6fukYHjnPypoi0dMrygzPRfYkw2kyJMaW+VoSPIyQAtIxzx5FBg+kWlNRSRK1BZZJgvRkpEcPsFTU3JJUgq3DCQUpzjPep10jqNu/xF72lRp8Y+nMiLzuZXyMcgZGQcHzitb091P0Or07dBlJgR2m8Nh5v0m0pGMAE/Wt9ZLSvfa2kK53J8/voPalKUClKUClKUClKUClKUClKUClKUClKUClKUFCcVBHWydJ1TqGJpyxQ1TnobannTGc3nJ4KSkDgjAPfyK9tZdVbxcL09p7RrDS1LUWm5TDvqqfyMgt4wEkc+TW59N+nsbScQzZihKvLyMOvdw2MfdTnx8/OBQcu5OfHw7VLWh9VxWNA6iiRYDMK7R4SdkqInDr4wrC1Ac+55Vk/f8AFRHWx9P7v9i6st8tbzrUcupbkemMlTZPKceQeKDz0zYRqSQ7EbubEe4KKfZmpPCZBJO4b/ChxgYOcntg1s1g1lqjppMNruERSmFKS6uJKJSduTkoPO3cc84Pavh6m6RVo6/tCCp4wZSS9GdVwUkHlIVnkpBTz86mDpJqFvWelH4F5AmSoyfSleqjhxtWQnJP3iQDmg2DRWu7TquGyY77TM9aCpyEpzLiMYz4BI574FbWDkVHNy6SWj2pU/TsmRZ7h6m9DrBylsfhSnjFeELVd/0XGRG17CL8VpH+WIq1OBSjwlCklIO7g5OcdqCTqV8Nqutvu0f2m2TWJbGdvqMuBY3eRkeeRX3ZoFKUoFKUoFKUoFKUoFKUoFKUoFKUoIV6PQTo3UV5smono8ac8GDGQXf049/lGcZ7fCpU1JdPsXT9xugZ9b2Rhbvpbtu7AzjODisZq3Qtk1WAu4sqbkpKdsuPhLwCSSEhRB45PFRVrq/au0pZ7hpy+OouLM9OyPcVowVIIIWCM8HtgePnmghqr2lKQ4laCQpJBBHg1arGTigJHag6NbtkbqT0qiPOAv3SPGUlqS9hKg+AN3OD7pKRn4gVEHTzUitH6tblvKHspJYllKSv+ryCSkfHjg/M1MPQa6286OYtgmMKnpcecVGDg9QJ3d9vfHIqFepf+f1/Hj21z+dB102QpII7GtG6y2mfedFuQ7VFckyDJaV6bY5wCcmt5Z/RJ+gq4jNBx/o28Xy2X2KdOLW5MUopRH5KXM9wRkd8VNumurrAnKtGsYn2TcWilC1lQ9Mqxkk/gHbye9SlsT8BWG1Npe06mhqjXaKl0bFJbcAG9rPcpJBwaDKQ5bE2O1JiOoeYdSFtuNqylST2INe9YTSemoWlbUm2W1b646XFOAvrClAnvyAOKzdApSlApSlApSlApSlApSlApSlBRRwKhTq7GkaquN0Zjy4wt+nYHtLu0ZcDyt/uH9yP3ZHxqa1dq1PT1pft+qtRF2M0Y0wtSESUs7VLJ3hTalZO7bhJHA+8aDko96pWd1xao1k1dc7ZBCxGjP7G96snGB3NYgxntm8Mu7MZ3bTjH1oL7fNft8tmXDdUzJZXvbcT3SodiKXCdIuMx6ZNdU9JfUVuuKxlSj5rxS2VEJSCok4AHcmt76S6PXqDVTap0VX2fDAdfDzO5DnOA2c4xnk/3aDqFj9En6CvSrUJCQABjirqBSlKBSlKBSlKBSlKBSlKBSlKBSlKBSlKBVCB3+FVpQckdUwf6Q74f96/7Cug9IWqNeOltqt8pP8AUyrahtwp4OCnwajj8o21xWLha7k2lQkyEqacOeNqcEcf3jUq9NhnQFg/YW/5UEBWLT8jTXV61WqUFrDU9HpuLa2B1GSAsDJ4OD5PauoUoSn7qQPoKi/qREYa6k6DkoaQH3pbiXHAOVJSW9oP03K/ialIdqBSlKBSrSsJGVED6mqeqj8af4igvpVocSThKgfoa8ZsxiDFclS3UMsNJKnHFqASkDySaD6M1YpaU8qIAqFdYdcG2lFjS0VL3CT7VI3AA5OU7MA9sc581FV21tqS7xVRbjeJT7ClBRbUrjIORQdSS9aaZhyXI0u/W5l9pRS42uQkKSR4Ir1tmqrBdpPs1svEGU/tK/TZeCjgdzgfWuN1qKzuOSo8kk9zVUrUjO0lORg4OMj4UHb4IPY1WoC6WdWJTc5du1bN9WO8dzU15eC0rAG1Xjbx34wc988T4lQUMjt8aCtKUoFKUoFKUoFKVQmghX8o5v1Tp5vON7ric4zjO2pU0pbVWbTlttheD3ssZDfqBO3dgd8ZOK1++xIt96h2eMtt9f2SyqW4tI9xClEBsE+c7F8fKt17Cgjbqb/pA6e/tr382qksVoGqIH5wdRdOtR1rR9hpcmSV+kSnC1ICE5zwVem5/wANb/QK+ebLZhRXZUp1DTDKStxazhKUjuSa+isPrC3v3bS91t0Tb68qK403vOBuKSBmg5y1/wBTrrq30WmEKtsJrksNPlZWv8RUAP3DHx7+NM+05/8Ar0n/AJyv/NWToUm3y3Yk1lbMhpW1xtYwUn4GvBIKlBKRkk4AoM3p7VV4sV1ZuEOY6XGzyhxwlKx5B+RqS+s2q13XSenfZ5Hs67gx7TJhIdydigCndwMjIVz9a1fTHSbU13mBEyKbdHQpPqOSOCUnOdgHfGPiO4rf+tmlmYOgrWqK+UsWcpZQhScqcCtqRz4xjPaggPKjnvRKCSOD7xwMDv8ASpR6E2/T93ul0t97t7MyQtptyMHW9wSlJVv58feRU/2uyWy0RfZrZBYjMbir020YGT3NByFeNP3axpYVd7dIhh8EtF5O3fjGcfTcP41iyDnkYrtiZBjzozkaWyh5l1BQtCxkKSRgg1C2u+i8mVdvatKmKzFdBLkZ5WwNK/2SAeD8PGPOaCEU5wcV1D0SvMu86GZVNKCqK8qMhSQclCUpwVZJyeTk1AGnNGXHUCbkuLIhMN27mS5Je2JQOec4PHumpv8AyeTjQbv7e7/0ooJJmSmIUZ2TLeQyw0kqccWcJQB3JPwqkGZHnxW5UR5t6O6kKQ42rclQ+INR91MuT94nRtDWpT7cqeA5KfbGQ1HOQcj9YHseRitSkalndJ7VI0wgsyJ6HESIshQKkvsrKgoFP6hTsGOT3oJ2pWv6J1PH1XYI90YbLSl+640edix3GeMjPmtgoFKUoBrQ+pvUBjSUIRoZafvD4AZYJ+4D+uod8fAcZ+Nb5Wvaw0hbNWw2mLklxKmXAtt5kgLQc+CQeD5oMH0o09PtVsk3W/KeVeLopLklTjm73RnYMY4PvHNZfXWsIGkbQuVKUlclYIjRt4Sp5Q+HyBIycHGai7U1y6i9P5Inyroi5WwqLLangCPGNyRjB745Pmtpt140l1ZgGBNY23FqMTtWB6jBX94tKI5wUjJx8KDNdLY7z2nze7iywm4XdZkuuM/rIJKkD9248eMmt0qA7w91C6ZtNuia1OszIMeP6idyG0AgI3JGCCRjHJ81v/T7qZb9ZSDBRHejXANqdU0feSEJIGd3HJyOMUG+1Sq18N4W0i2ylSJioTIbVvlIWElkY+8CoEDHzBoPSU5EhsOSZammWW0lbjjmAlKR3JJ7CvBTVtvVtxsjy4UpvxhSHUH5+Qag/qnM00q0t+nqu6X2cQpLCEzGC23nuV7GxkduPPxFfDpDWMJjU8p+03BOno0pKEJiS2vaI4POTkFGwDjAyeSf3BOWmY71taXaHEOFmHtTFdVyFM4wkFXlY2nP1Hxr5OpjDL+hL0X2kuejEcdb3DO1aRlKvqDzWvfnY+Of6QdJf4X/AN9YW/yRfmXmZnVKzsx3mi05HioQhC0nOc5WTk5x3oNVjXr83dU6d1kHWFx71H2T/THqFCwU+qEpH3cAowOfNdFNrDiErHZQBHFQBq6JpK19No1stt5t90uEWQlaHUuoKwVqBcKQDwDgcc/Wp9ikGO0R+AfyoPWo16y6hucGDEsFmhe0S70l5kKB5SAACEjySFnByMY81JVRvrTSeon9aRdS6bFtfebj+l6c8HayoHIWnH6x5H/2gwl9ZgaG0W5ou1ercrzeErHoheF5WnaV45wPd4T5OeaSr1G6RaHj2lgtv32Qn1lMKd3JQ4oAFfbO3KeBxnnkVqksXW99QZEjU2obRYbjam0spkNrAG4ZKdqVH3vvHJrc2L1pqz3d0aaZf1XqJ/LypAdbWsoOApPqJAAACQduPPzoPr0NHOjdNztT61krRcJxSp9brm5RSAdiQOPe5VwO9YO7advnVLT/ANuKCYrq3Ei3QnV7W2mudyyrB3FWR4GMVtg0PN1I/Dna5mokrYCVIgRG9kdKudwVu3FecjnjtW+toCEhKUgADAAoOetOyb10dvyGdQRWnbbctgcdZcKtm0nJTxyQFEkY5yOanWz3+03sOG03GLM9IJLgYdSsoznGcHjsf4V63W1QbxFMW5xGZUcqCi26nKSR8qWm0wLPG9ltkNqKxkqDbScJBPfig+6lKUClKUHzzIbE2K7FltIeYdSUuNrGUqB7gj4VjrXpWw2iT7Va7TDiSNpT6jDQSrae4yPHFZmlBQpz3qgTg5q6lAq0pyc1dSgpiqFOePFXUoNa/MHSP9nLZ/h01X8wNI/2ctv+HTWyUoMBE0VpmHJakxLFb2X2lBbbrbCQpCh2INZ4DFVpQKpiq0oLdo81XbVaUClKUClKUClKUH//2Q=="/>
          <p:cNvSpPr>
            <a:spLocks noChangeAspect="1" noChangeArrowheads="1"/>
          </p:cNvSpPr>
          <p:nvPr/>
        </p:nvSpPr>
        <p:spPr bwMode="auto">
          <a:xfrm>
            <a:off x="63500" y="-409575"/>
            <a:ext cx="1085850" cy="8286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6628" name="AutoShape 4" descr="data:image/jpg;base64,/9j/4AAQSkZJRgABAQAAAQABAAD/2wBDAAkGBwgHBgkIBwgKCgkLDRYPDQwMDRsUFRAWIB0iIiAdHx8kKDQsJCYxJx8fLT0tMTU3Ojo6Iys/RD84QzQ5Ojf/2wBDAQoKCg0MDRoPDxo3JR8lNzc3Nzc3Nzc3Nzc3Nzc3Nzc3Nzc3Nzc3Nzc3Nzc3Nzc3Nzc3Nzc3Nzc3Nzc3Nzc3Nzf/wAARCACNALkDASIAAhEBAxEB/8QAHAABAAEFAQEAAAAAAAAAAAAAAAcBAgUGCAME/8QAQxAAAQMDAwMBBQMIBQ0AAAAAAQIDBAAFEQYSIQcxQRMUIlFhcRUyUggWM0J0gZGxFyNWgpQ1NjdUYmSSk7LB0ePx/8QAFAEBAAAAAAAAAAAAAAAAAAAAAP/EABQRAQAAAAAAAAAAAAAAAAAAAAD/2gAMAwEAAhEDEQA/AJxpSlB8N6ubFntUu5SwosRWi45sGTgd8Vyrq3W86/6sRqBjER+OAmLsHvNpSSU5zwT7x5qaOvt8+zdKJgNPOtvz17RsHCkD76SfmCK5soJj6T9SrxK1Si26gnvTGZ2G2dyASh3PHbGAQTnv2FdAVyv0Xs/2rr2CoP8ApexAyyNm7fsKRt78Z3d66ooFKUoFKUoFKUoFKUoFKUoFKUoFKUoFKUoFKUoFKVi9R3236etjtwuj6WWEDz3UfwgeSaCK/wApCHJdgWmS2ytTDK3A44lPuoJxjJ8ZqBcH4GpqufWmBebBcYVy0+tPrpS2GETP0qFZ3nf6fukYHjnPypoi0dMrygzPRfYkw2kyJMaW+VoSPIyQAtIxzx5FBg+kWlNRSRK1BZZJgvRkpEcPsFTU3JJUgq3DCQUpzjPep10jqNu/xF72lRp8Y+nMiLzuZXyMcgZGQcHzitb091P0Or07dBlJgR2m8Nh5v0m0pGMAE/Wt9ZLSvfa2kK53J8/voPalKUClKUClKUClKUClKUClKUClKUClKUClKUFCcVBHWydJ1TqGJpyxQ1TnobannTGc3nJ4KSkDgjAPfyK9tZdVbxcL09p7RrDS1LUWm5TDvqqfyMgt4wEkc+TW59N+nsbScQzZihKvLyMOvdw2MfdTnx8/OBQcu5OfHw7VLWh9VxWNA6iiRYDMK7R4SdkqInDr4wrC1Ac+55Vk/f8AFRHWx9P7v9i6st8tbzrUcupbkemMlTZPKceQeKDz0zYRqSQ7EbubEe4KKfZmpPCZBJO4b/ChxgYOcntg1s1g1lqjppMNruERSmFKS6uJKJSduTkoPO3cc84Pavh6m6RVo6/tCCp4wZSS9GdVwUkHlIVnkpBTz86mDpJqFvWelH4F5AmSoyfSleqjhxtWQnJP3iQDmg2DRWu7TquGyY77TM9aCpyEpzLiMYz4BI574FbWDkVHNy6SWj2pU/TsmRZ7h6m9DrBylsfhSnjFeELVd/0XGRG17CL8VpH+WIq1OBSjwlCklIO7g5OcdqCTqV8Nqutvu0f2m2TWJbGdvqMuBY3eRkeeRX3ZoFKUoFKUoFKUoFKUoFKUoFKUoFKUoIV6PQTo3UV5smono8ac8GDGQXf049/lGcZ7fCpU1JdPsXT9xugZ9b2Rhbvpbtu7AzjODisZq3Qtk1WAu4sqbkpKdsuPhLwCSSEhRB45PFRVrq/au0pZ7hpy+OouLM9OyPcVowVIIIWCM8HtgePnmghqr2lKQ4laCQpJBBHg1arGTigJHag6NbtkbqT0qiPOAv3SPGUlqS9hKg+AN3OD7pKRn4gVEHTzUitH6tblvKHspJYllKSv+ryCSkfHjg/M1MPQa6286OYtgmMKnpcecVGDg9QJ3d9vfHIqFepf+f1/Hj21z+dB102QpII7GtG6y2mfedFuQ7VFckyDJaV6bY5wCcmt5Z/RJ+gq4jNBx/o28Xy2X2KdOLW5MUopRH5KXM9wRkd8VNumurrAnKtGsYn2TcWilC1lQ9Mqxkk/gHbye9SlsT8BWG1Npe06mhqjXaKl0bFJbcAG9rPcpJBwaDKQ5bE2O1JiOoeYdSFtuNqylST2INe9YTSemoWlbUm2W1b646XFOAvrClAnvyAOKzdApSlApSlApSlApSlApSlApSlBRRwKhTq7GkaquN0Zjy4wt+nYHtLu0ZcDyt/uH9yP3ZHxqa1dq1PT1pft+qtRF2M0Y0wtSESUs7VLJ3hTalZO7bhJHA+8aDko96pWd1xao1k1dc7ZBCxGjP7G96snGB3NYgxntm8Mu7MZ3bTjH1oL7fNft8tmXDdUzJZXvbcT3SodiKXCdIuMx6ZNdU9JfUVuuKxlSj5rxS2VEJSCok4AHcmt76S6PXqDVTap0VX2fDAdfDzO5DnOA2c4xnk/3aDqFj9En6CvSrUJCQABjirqBSlKBSlKBSlKBSlKBSlKBSlKBSlKBSlKBVCB3+FVpQckdUwf6Q74f96/7Cug9IWqNeOltqt8pP8AUyrahtwp4OCnwajj8o21xWLha7k2lQkyEqacOeNqcEcf3jUq9NhnQFg/YW/5UEBWLT8jTXV61WqUFrDU9HpuLa2B1GSAsDJ4OD5PauoUoSn7qQPoKi/qREYa6k6DkoaQH3pbiXHAOVJSW9oP03K/ialIdqBSlKBSrSsJGVED6mqeqj8af4igvpVocSThKgfoa8ZsxiDFclS3UMsNJKnHFqASkDySaD6M1YpaU8qIAqFdYdcG2lFjS0VL3CT7VI3AA5OU7MA9sc581FV21tqS7xVRbjeJT7ClBRbUrjIORQdSS9aaZhyXI0u/W5l9pRS42uQkKSR4Ir1tmqrBdpPs1svEGU/tK/TZeCjgdzgfWuN1qKzuOSo8kk9zVUrUjO0lORg4OMj4UHb4IPY1WoC6WdWJTc5du1bN9WO8dzU15eC0rAG1Xjbx34wc988T4lQUMjt8aCtKUoFKUoFKUoFKVQmghX8o5v1Tp5vON7ric4zjO2pU0pbVWbTlttheD3ssZDfqBO3dgd8ZOK1++xIt96h2eMtt9f2SyqW4tI9xClEBsE+c7F8fKt17Cgjbqb/pA6e/tr382qksVoGqIH5wdRdOtR1rR9hpcmSV+kSnC1ICE5zwVem5/wANb/QK+ebLZhRXZUp1DTDKStxazhKUjuSa+isPrC3v3bS91t0Tb68qK403vOBuKSBmg5y1/wBTrrq30WmEKtsJrksNPlZWv8RUAP3DHx7+NM+05/8Ar0n/AJyv/NWToUm3y3Yk1lbMhpW1xtYwUn4GvBIKlBKRkk4AoM3p7VV4sV1ZuEOY6XGzyhxwlKx5B+RqS+s2q13XSenfZ5Hs67gx7TJhIdydigCndwMjIVz9a1fTHSbU13mBEyKbdHQpPqOSOCUnOdgHfGPiO4rf+tmlmYOgrWqK+UsWcpZQhScqcCtqRz4xjPaggPKjnvRKCSOD7xwMDv8ASpR6E2/T93ul0t97t7MyQtptyMHW9wSlJVv58feRU/2uyWy0RfZrZBYjMbir020YGT3NByFeNP3axpYVd7dIhh8EtF5O3fjGcfTcP41iyDnkYrtiZBjzozkaWyh5l1BQtCxkKSRgg1C2u+i8mVdvatKmKzFdBLkZ5WwNK/2SAeD8PGPOaCEU5wcV1D0SvMu86GZVNKCqK8qMhSQclCUpwVZJyeTk1AGnNGXHUCbkuLIhMN27mS5Je2JQOec4PHumpv8AyeTjQbv7e7/0ooJJmSmIUZ2TLeQyw0kqccWcJQB3JPwqkGZHnxW5UR5t6O6kKQ42rclQ+INR91MuT94nRtDWpT7cqeA5KfbGQ1HOQcj9YHseRitSkalndJ7VI0wgsyJ6HESIshQKkvsrKgoFP6hTsGOT3oJ2pWv6J1PH1XYI90YbLSl+640edix3GeMjPmtgoFKUoBrQ+pvUBjSUIRoZafvD4AZYJ+4D+uod8fAcZ+Nb5Wvaw0hbNWw2mLklxKmXAtt5kgLQc+CQeD5oMH0o09PtVsk3W/KeVeLopLklTjm73RnYMY4PvHNZfXWsIGkbQuVKUlclYIjRt4Sp5Q+HyBIycHGai7U1y6i9P5Inyroi5WwqLLangCPGNyRjB745Pmtpt140l1ZgGBNY23FqMTtWB6jBX94tKI5wUjJx8KDNdLY7z2nze7iywm4XdZkuuM/rIJKkD9248eMmt0qA7w91C6ZtNuia1OszIMeP6idyG0AgI3JGCCRjHJ81v/T7qZb9ZSDBRHejXANqdU0feSEJIGd3HJyOMUG+1Sq18N4W0i2ylSJioTIbVvlIWElkY+8CoEDHzBoPSU5EhsOSZammWW0lbjjmAlKR3JJ7CvBTVtvVtxsjy4UpvxhSHUH5+Qag/qnM00q0t+nqu6X2cQpLCEzGC23nuV7GxkduPPxFfDpDWMJjU8p+03BOno0pKEJiS2vaI4POTkFGwDjAyeSf3BOWmY71taXaHEOFmHtTFdVyFM4wkFXlY2nP1Hxr5OpjDL+hL0X2kuejEcdb3DO1aRlKvqDzWvfnY+Of6QdJf4X/AN9YW/yRfmXmZnVKzsx3mi05HioQhC0nOc5WTk5x3oNVjXr83dU6d1kHWFx71H2T/THqFCwU+qEpH3cAowOfNdFNrDiErHZQBHFQBq6JpK19No1stt5t90uEWQlaHUuoKwVqBcKQDwDgcc/Wp9ikGO0R+AfyoPWo16y6hucGDEsFmhe0S70l5kKB5SAACEjySFnByMY81JVRvrTSeon9aRdS6bFtfebj+l6c8HayoHIWnH6x5H/2gwl9ZgaG0W5ou1ercrzeErHoheF5WnaV45wPd4T5OeaSr1G6RaHj2lgtv32Qn1lMKd3JQ4oAFfbO3KeBxnnkVqksXW99QZEjU2obRYbjam0spkNrAG4ZKdqVH3vvHJrc2L1pqz3d0aaZf1XqJ/LypAdbWsoOApPqJAAACQduPPzoPr0NHOjdNztT61krRcJxSp9brm5RSAdiQOPe5VwO9YO7advnVLT/ANuKCYrq3Ei3QnV7W2mudyyrB3FWR4GMVtg0PN1I/Dna5mokrYCVIgRG9kdKudwVu3FecjnjtW+toCEhKUgADAAoOetOyb10dvyGdQRWnbbctgcdZcKtm0nJTxyQFEkY5yOanWz3+03sOG03GLM9IJLgYdSsoznGcHjsf4V63W1QbxFMW5xGZUcqCi26nKSR8qWm0wLPG9ltkNqKxkqDbScJBPfig+6lKUClKUHzzIbE2K7FltIeYdSUuNrGUqB7gj4VjrXpWw2iT7Va7TDiSNpT6jDQSrae4yPHFZmlBQpz3qgTg5q6lAq0pyc1dSgpiqFOePFXUoNa/MHSP9nLZ/h01X8wNI/2ctv+HTWyUoMBE0VpmHJakxLFb2X2lBbbrbCQpCh2INZ4DFVpQKpiq0oLdo81XbVaUClKUClKUClKUH//2Q=="/>
          <p:cNvSpPr>
            <a:spLocks noChangeAspect="1" noChangeArrowheads="1"/>
          </p:cNvSpPr>
          <p:nvPr/>
        </p:nvSpPr>
        <p:spPr bwMode="auto">
          <a:xfrm>
            <a:off x="63500" y="-409575"/>
            <a:ext cx="1085850" cy="8286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6630" name="Picture 6" descr="http://t1.gstatic.com/images?q=tbn:ANd9GcQ5eoGXS4V_uEQGeLovC7ouZJKmM7DOnrlT9-tQNOJ4b7gk2rdmyw"/>
          <p:cNvPicPr>
            <a:picLocks noChangeAspect="1" noChangeArrowheads="1"/>
          </p:cNvPicPr>
          <p:nvPr/>
        </p:nvPicPr>
        <p:blipFill>
          <a:blip r:embed="rId3" cstate="print"/>
          <a:srcRect/>
          <a:stretch>
            <a:fillRect/>
          </a:stretch>
        </p:blipFill>
        <p:spPr bwMode="auto">
          <a:xfrm>
            <a:off x="6084168" y="404664"/>
            <a:ext cx="2592288" cy="4104456"/>
          </a:xfrm>
          <a:prstGeom prst="rect">
            <a:avLst/>
          </a:prstGeom>
          <a:noFill/>
        </p:spPr>
      </p:pic>
      <p:sp>
        <p:nvSpPr>
          <p:cNvPr id="6" name="5 Rectángulo"/>
          <p:cNvSpPr/>
          <p:nvPr/>
        </p:nvSpPr>
        <p:spPr>
          <a:xfrm>
            <a:off x="5868144" y="4869159"/>
            <a:ext cx="2952328" cy="1477328"/>
          </a:xfrm>
          <a:prstGeom prst="rect">
            <a:avLst/>
          </a:prstGeom>
          <a:solidFill>
            <a:srgbClr val="FFFF00"/>
          </a:solidFill>
        </p:spPr>
        <p:txBody>
          <a:bodyPr wrap="square">
            <a:spAutoFit/>
          </a:bodyPr>
          <a:lstStyle/>
          <a:p>
            <a:pPr algn="ctr"/>
            <a:r>
              <a:rPr lang="es-CO" i="1" dirty="0" smtClean="0"/>
              <a:t>“</a:t>
            </a:r>
            <a:r>
              <a:rPr lang="es-CO" sz="2400" b="1" i="1" dirty="0" smtClean="0">
                <a:solidFill>
                  <a:srgbClr val="FF0000"/>
                </a:solidFill>
              </a:rPr>
              <a:t>Es menester obedecer</a:t>
            </a:r>
            <a:r>
              <a:rPr lang="es-CO" sz="2400" b="1" dirty="0" smtClean="0">
                <a:solidFill>
                  <a:srgbClr val="FF0000"/>
                </a:solidFill>
              </a:rPr>
              <a:t> á </a:t>
            </a:r>
            <a:r>
              <a:rPr lang="es-CO" sz="2400" b="1" i="1" dirty="0" smtClean="0">
                <a:solidFill>
                  <a:srgbClr val="FF0000"/>
                </a:solidFill>
              </a:rPr>
              <a:t>Dios antes</a:t>
            </a:r>
            <a:r>
              <a:rPr lang="es-CO" sz="2400" b="1" dirty="0" smtClean="0">
                <a:solidFill>
                  <a:srgbClr val="FF0000"/>
                </a:solidFill>
              </a:rPr>
              <a:t> que á los </a:t>
            </a:r>
            <a:r>
              <a:rPr lang="es-CO" sz="2400" b="1" i="1" dirty="0" smtClean="0">
                <a:solidFill>
                  <a:srgbClr val="FF0000"/>
                </a:solidFill>
              </a:rPr>
              <a:t>hombres</a:t>
            </a:r>
            <a:r>
              <a:rPr lang="es-CO" sz="2400" b="1" dirty="0" smtClean="0">
                <a:solidFill>
                  <a:srgbClr val="FF0000"/>
                </a:solidFill>
              </a:rPr>
              <a:t>."</a:t>
            </a:r>
            <a:r>
              <a:rPr lang="es-CO" dirty="0" smtClean="0"/>
              <a:t> </a:t>
            </a:r>
            <a:r>
              <a:rPr lang="es-CO" dirty="0" smtClean="0">
                <a:solidFill>
                  <a:srgbClr val="0070C0"/>
                </a:solidFill>
              </a:rPr>
              <a:t>Hechos 5:27-29</a:t>
            </a:r>
            <a:endParaRPr lang="es-CO"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1000" fill="hold"/>
                                        <p:tgtEl>
                                          <p:spTgt spid="26630"/>
                                        </p:tgtEl>
                                        <p:attrNameLst>
                                          <p:attrName>ppt_w</p:attrName>
                                        </p:attrNameLst>
                                      </p:cBhvr>
                                      <p:tavLst>
                                        <p:tav tm="0">
                                          <p:val>
                                            <p:strVal val="#ppt_w*0.70"/>
                                          </p:val>
                                        </p:tav>
                                        <p:tav tm="100000">
                                          <p:val>
                                            <p:strVal val="#ppt_w"/>
                                          </p:val>
                                        </p:tav>
                                      </p:tavLst>
                                    </p:anim>
                                    <p:anim calcmode="lin" valueType="num">
                                      <p:cBhvr>
                                        <p:cTn id="23" dur="1000" fill="hold"/>
                                        <p:tgtEl>
                                          <p:spTgt spid="26630"/>
                                        </p:tgtEl>
                                        <p:attrNameLst>
                                          <p:attrName>ppt_h</p:attrName>
                                        </p:attrNameLst>
                                      </p:cBhvr>
                                      <p:tavLst>
                                        <p:tav tm="0">
                                          <p:val>
                                            <p:strVal val="#ppt_h"/>
                                          </p:val>
                                        </p:tav>
                                        <p:tav tm="100000">
                                          <p:val>
                                            <p:strVal val="#ppt_h"/>
                                          </p:val>
                                        </p:tav>
                                      </p:tavLst>
                                    </p:anim>
                                    <p:animEffect transition="in" filter="fade">
                                      <p:cBhvr>
                                        <p:cTn id="24" dur="1000"/>
                                        <p:tgtEl>
                                          <p:spTgt spid="26630"/>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heel(4)">
                                      <p:cBhvr>
                                        <p:cTn id="2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lstStyle/>
          <a:p>
            <a:r>
              <a:rPr lang="es-CO" b="1" dirty="0" smtClean="0">
                <a:latin typeface="Agency FB" pitchFamily="34" charset="0"/>
              </a:rPr>
              <a:t>¿Cuál es la orden explicita de Dios? </a:t>
            </a:r>
            <a:endParaRPr lang="es-CO" b="1" dirty="0">
              <a:latin typeface="Agency FB" pitchFamily="34" charset="0"/>
            </a:endParaRPr>
          </a:p>
        </p:txBody>
      </p:sp>
      <p:sp>
        <p:nvSpPr>
          <p:cNvPr id="3" name="2 Marcador de contenido"/>
          <p:cNvSpPr>
            <a:spLocks noGrp="1"/>
          </p:cNvSpPr>
          <p:nvPr>
            <p:ph idx="1"/>
          </p:nvPr>
        </p:nvSpPr>
        <p:spPr>
          <a:xfrm>
            <a:off x="0" y="1600200"/>
            <a:ext cx="6372200" cy="5257800"/>
          </a:xfrm>
        </p:spPr>
        <p:txBody>
          <a:bodyPr>
            <a:normAutofit fontScale="85000" lnSpcReduction="20000"/>
          </a:bodyPr>
          <a:lstStyle/>
          <a:p>
            <a:pPr algn="ctr">
              <a:buNone/>
            </a:pPr>
            <a:r>
              <a:rPr lang="es-CO" dirty="0" smtClean="0"/>
              <a:t>    </a:t>
            </a:r>
            <a:r>
              <a:rPr lang="es-CO" b="1" dirty="0" smtClean="0">
                <a:solidFill>
                  <a:srgbClr val="0070C0"/>
                </a:solidFill>
              </a:rPr>
              <a:t>Acuérdate de santificar el día de</a:t>
            </a:r>
            <a:r>
              <a:rPr lang="es-CO" b="1" i="1" dirty="0" smtClean="0">
                <a:solidFill>
                  <a:srgbClr val="0070C0"/>
                </a:solidFill>
              </a:rPr>
              <a:t> sábado</a:t>
            </a:r>
            <a:r>
              <a:rPr lang="es-CO" b="1" dirty="0" smtClean="0">
                <a:solidFill>
                  <a:srgbClr val="0070C0"/>
                </a:solidFill>
              </a:rPr>
              <a:t> para santificarlo. Los seis días trabajarás, y harás todas tus labores: </a:t>
            </a:r>
          </a:p>
          <a:p>
            <a:pPr algn="ctr">
              <a:buNone/>
            </a:pPr>
            <a:r>
              <a:rPr lang="es-CO" dirty="0" smtClean="0"/>
              <a:t>     Mas el día séptimo es </a:t>
            </a:r>
            <a:r>
              <a:rPr lang="es-CO" b="1" dirty="0" smtClean="0"/>
              <a:t>sábado </a:t>
            </a:r>
            <a:r>
              <a:rPr lang="es-CO" dirty="0" smtClean="0"/>
              <a:t>o fiesta del Señor Dios tuyo. </a:t>
            </a:r>
            <a:r>
              <a:rPr lang="es-CO" b="1" dirty="0" smtClean="0">
                <a:solidFill>
                  <a:srgbClr val="0070C0"/>
                </a:solidFill>
              </a:rPr>
              <a:t>Ningún trabajo harás en él, ni tú, ni tu hijo, ni tu hija, ni tu criado, ni tu criada, ni tus bestias de carga, ni el extranjero que habita dentro de tus puertas o poblaciones. </a:t>
            </a:r>
          </a:p>
          <a:p>
            <a:pPr algn="ctr">
              <a:buNone/>
            </a:pPr>
            <a:r>
              <a:rPr lang="es-CO" dirty="0" smtClean="0"/>
              <a:t>   Por cuanto el Señor en seis días hizo el cielo y la tierra, y el mar, y todas las cosas que hay en ellos, y descansó en el día séptimo: por esto bendijo el Señor el día del </a:t>
            </a:r>
            <a:r>
              <a:rPr lang="es-CO" b="1" dirty="0" smtClean="0"/>
              <a:t>sábado</a:t>
            </a:r>
            <a:r>
              <a:rPr lang="es-CO" dirty="0" smtClean="0"/>
              <a:t> y lo santificó</a:t>
            </a:r>
            <a:r>
              <a:rPr lang="es-CO" dirty="0" smtClean="0">
                <a:solidFill>
                  <a:srgbClr val="FF0000"/>
                </a:solidFill>
              </a:rPr>
              <a:t> (Éxodo 20:8-10. Torres Amat)</a:t>
            </a:r>
          </a:p>
          <a:p>
            <a:endParaRPr lang="es-CO" dirty="0"/>
          </a:p>
        </p:txBody>
      </p:sp>
      <p:pic>
        <p:nvPicPr>
          <p:cNvPr id="4" name="Picture 2" descr="http://t1.gstatic.com/images?q=tbn:ANd9GcRNXxBZviXZGBqVehqHxc9wKzsOzLRfuIqQztRvlE5DjG5tyWn8Vg"/>
          <p:cNvPicPr>
            <a:picLocks noChangeAspect="1" noChangeArrowheads="1"/>
          </p:cNvPicPr>
          <p:nvPr/>
        </p:nvPicPr>
        <p:blipFill>
          <a:blip r:embed="rId2" cstate="print"/>
          <a:srcRect/>
          <a:stretch>
            <a:fillRect/>
          </a:stretch>
        </p:blipFill>
        <p:spPr bwMode="auto">
          <a:xfrm>
            <a:off x="6467475" y="2276872"/>
            <a:ext cx="2425005" cy="33843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¿Cómo será tratado el remanente en ese tiempo?</a:t>
            </a:r>
            <a:endParaRPr lang="es-CO" dirty="0">
              <a:latin typeface="Harlow Solid Italic" pitchFamily="82" charset="0"/>
            </a:endParaRPr>
          </a:p>
        </p:txBody>
      </p:sp>
      <p:sp>
        <p:nvSpPr>
          <p:cNvPr id="3" name="2 Marcador de contenido"/>
          <p:cNvSpPr>
            <a:spLocks noGrp="1"/>
          </p:cNvSpPr>
          <p:nvPr>
            <p:ph idx="1"/>
          </p:nvPr>
        </p:nvSpPr>
        <p:spPr>
          <a:xfrm>
            <a:off x="457200" y="1600201"/>
            <a:ext cx="8229600" cy="1108720"/>
          </a:xfrm>
        </p:spPr>
        <p:txBody>
          <a:bodyPr>
            <a:normAutofit lnSpcReduction="10000"/>
          </a:bodyPr>
          <a:lstStyle/>
          <a:p>
            <a:pPr>
              <a:buNone/>
            </a:pPr>
            <a:r>
              <a:rPr lang="es-CO" dirty="0" smtClean="0"/>
              <a:t>    </a:t>
            </a:r>
            <a:r>
              <a:rPr lang="es-CO" sz="4000" b="1" dirty="0" smtClean="0">
                <a:solidFill>
                  <a:srgbClr val="FF0000"/>
                </a:solidFill>
              </a:rPr>
              <a:t> </a:t>
            </a:r>
            <a:r>
              <a:rPr lang="es-CO" b="1" dirty="0" smtClean="0">
                <a:solidFill>
                  <a:srgbClr val="FF0000"/>
                </a:solidFill>
              </a:rPr>
              <a:t>Los adventistas (o sea el remanente) serán tratados con desprecio </a:t>
            </a:r>
            <a:endParaRPr lang="es-CO" sz="4000" b="1" dirty="0" smtClean="0">
              <a:solidFill>
                <a:srgbClr val="FF0000"/>
              </a:solidFill>
            </a:endParaRPr>
          </a:p>
        </p:txBody>
      </p:sp>
      <p:sp>
        <p:nvSpPr>
          <p:cNvPr id="5" name="4 Rectángulo"/>
          <p:cNvSpPr/>
          <p:nvPr/>
        </p:nvSpPr>
        <p:spPr>
          <a:xfrm>
            <a:off x="395536" y="2828836"/>
            <a:ext cx="4464496" cy="3539430"/>
          </a:xfrm>
          <a:prstGeom prst="rect">
            <a:avLst/>
          </a:prstGeom>
          <a:solidFill>
            <a:srgbClr val="FFC000"/>
          </a:solidFill>
        </p:spPr>
        <p:txBody>
          <a:bodyPr wrap="square">
            <a:spAutoFit/>
          </a:bodyPr>
          <a:lstStyle/>
          <a:p>
            <a:pPr algn="ctr"/>
            <a:r>
              <a:rPr lang="es-CO" sz="3200" dirty="0" smtClean="0"/>
              <a:t>La misma mente magistral que maquinó contra los fieles en siglos pasados sigue procurando librar la tierra de aquellos que temen a Dios y obedecen su ley... </a:t>
            </a:r>
          </a:p>
        </p:txBody>
      </p:sp>
      <p:pic>
        <p:nvPicPr>
          <p:cNvPr id="25602" name="Picture 2" descr="http://t0.gstatic.com/images?q=tbn:ANd9GcRKxZ1v2Z7TG1UrXoGdBSQNrhGV-n9nLFE9uCh5k2O07xERvQ8SjQ"/>
          <p:cNvPicPr>
            <a:picLocks noChangeAspect="1" noChangeArrowheads="1"/>
          </p:cNvPicPr>
          <p:nvPr/>
        </p:nvPicPr>
        <p:blipFill>
          <a:blip r:embed="rId2" cstate="print"/>
          <a:srcRect/>
          <a:stretch>
            <a:fillRect/>
          </a:stretch>
        </p:blipFill>
        <p:spPr bwMode="auto">
          <a:xfrm>
            <a:off x="5076056" y="2348880"/>
            <a:ext cx="3672408" cy="3168352"/>
          </a:xfrm>
          <a:prstGeom prst="rect">
            <a:avLst/>
          </a:prstGeom>
          <a:noFill/>
        </p:spPr>
      </p:pic>
      <p:sp>
        <p:nvSpPr>
          <p:cNvPr id="7" name="6 Rectángulo"/>
          <p:cNvSpPr/>
          <p:nvPr/>
        </p:nvSpPr>
        <p:spPr>
          <a:xfrm>
            <a:off x="5076055" y="5517232"/>
            <a:ext cx="3600401" cy="1200329"/>
          </a:xfrm>
          <a:prstGeom prst="rect">
            <a:avLst/>
          </a:prstGeom>
        </p:spPr>
        <p:txBody>
          <a:bodyPr wrap="square">
            <a:spAutoFit/>
          </a:bodyPr>
          <a:lstStyle/>
          <a:p>
            <a:pPr algn="ctr"/>
            <a:r>
              <a:rPr lang="es-CO" sz="2400" b="1" dirty="0" smtClean="0"/>
              <a:t>Comenzando con Jesús, hasta el año 1798 (Lea </a:t>
            </a:r>
            <a:r>
              <a:rPr lang="es-CO" sz="2400" b="1" dirty="0" smtClean="0">
                <a:solidFill>
                  <a:srgbClr val="FF0000"/>
                </a:solidFill>
              </a:rPr>
              <a:t>Apoc.12:17 y 14.12).</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25602"/>
                                        </p:tgtEl>
                                        <p:attrNameLst>
                                          <p:attrName>style.visibility</p:attrName>
                                        </p:attrNameLst>
                                      </p:cBhvr>
                                      <p:to>
                                        <p:strVal val="visible"/>
                                      </p:to>
                                    </p:set>
                                    <p:anim calcmode="lin" valueType="num">
                                      <p:cBhvr>
                                        <p:cTn id="17" dur="1000" fill="hold"/>
                                        <p:tgtEl>
                                          <p:spTgt spid="25602"/>
                                        </p:tgtEl>
                                        <p:attrNameLst>
                                          <p:attrName>ppt_w</p:attrName>
                                        </p:attrNameLst>
                                      </p:cBhvr>
                                      <p:tavLst>
                                        <p:tav tm="0">
                                          <p:val>
                                            <p:strVal val="#ppt_w*0.70"/>
                                          </p:val>
                                        </p:tav>
                                        <p:tav tm="100000">
                                          <p:val>
                                            <p:strVal val="#ppt_w"/>
                                          </p:val>
                                        </p:tav>
                                      </p:tavLst>
                                    </p:anim>
                                    <p:anim calcmode="lin" valueType="num">
                                      <p:cBhvr>
                                        <p:cTn id="18" dur="1000" fill="hold"/>
                                        <p:tgtEl>
                                          <p:spTgt spid="25602"/>
                                        </p:tgtEl>
                                        <p:attrNameLst>
                                          <p:attrName>ppt_h</p:attrName>
                                        </p:attrNameLst>
                                      </p:cBhvr>
                                      <p:tavLst>
                                        <p:tav tm="0">
                                          <p:val>
                                            <p:strVal val="#ppt_h"/>
                                          </p:val>
                                        </p:tav>
                                        <p:tav tm="100000">
                                          <p:val>
                                            <p:strVal val="#ppt_h"/>
                                          </p:val>
                                        </p:tav>
                                      </p:tavLst>
                                    </p:anim>
                                    <p:animEffect transition="in" filter="fade">
                                      <p:cBhvr>
                                        <p:cTn id="19" dur="1000"/>
                                        <p:tgtEl>
                                          <p:spTgt spid="25602"/>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4)">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to="" calcmode="lin" valueType="num">
                                      <p:cBhvr>
                                        <p:cTn id="29"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5"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dirty="0" smtClean="0">
                <a:latin typeface="Harlow Solid Italic" pitchFamily="82" charset="0"/>
              </a:rPr>
              <a:t>¿Quiénes se unirán para hacerles la vida imposible a los que guardan los Mandamientos de Dios?</a:t>
            </a:r>
            <a:endParaRPr lang="es-CO" sz="3200" dirty="0">
              <a:latin typeface="Harlow Solid Italic" pitchFamily="82" charset="0"/>
            </a:endParaRPr>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a:bodyPr>
          <a:lstStyle/>
          <a:p>
            <a:pPr algn="ctr"/>
            <a:r>
              <a:rPr lang="es-CO" b="1" dirty="0" smtClean="0">
                <a:solidFill>
                  <a:srgbClr val="0070C0"/>
                </a:solidFill>
              </a:rPr>
              <a:t>La riqueza, el genio y la educación se combinarán para cubrirlos de escarnio. </a:t>
            </a:r>
          </a:p>
          <a:p>
            <a:endParaRPr lang="es-CO" b="1" dirty="0" smtClean="0">
              <a:solidFill>
                <a:srgbClr val="0070C0"/>
              </a:solidFill>
            </a:endParaRPr>
          </a:p>
          <a:p>
            <a:pPr algn="ctr"/>
            <a:r>
              <a:rPr lang="es-CO" b="1" dirty="0" smtClean="0">
                <a:solidFill>
                  <a:srgbClr val="0070C0"/>
                </a:solidFill>
              </a:rPr>
              <a:t>Gobernantes perseguidores, ministros de la religión y miembros de las iglesias conspirarán contra ellos</a:t>
            </a:r>
            <a:r>
              <a:rPr lang="es-CO" dirty="0" smtClean="0"/>
              <a:t>. De viva voz y por la pluma, con jactanciosas amenazas y el ridículo, procurarán destruir su fe.</a:t>
            </a:r>
            <a:r>
              <a:rPr lang="es-CO" dirty="0" smtClean="0">
                <a:solidFill>
                  <a:srgbClr val="FF0000"/>
                </a:solidFill>
              </a:rPr>
              <a:t>-2JT 150 (1885).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to="" calcmode="lin" valueType="num">
                                      <p:cBhvr>
                                        <p:cTn id="24"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1988840"/>
          </a:xfrm>
        </p:spPr>
        <p:txBody>
          <a:bodyPr>
            <a:normAutofit/>
          </a:bodyPr>
          <a:lstStyle/>
          <a:p>
            <a:pPr algn="ctr">
              <a:buNone/>
            </a:pPr>
            <a:r>
              <a:rPr lang="es-CO" dirty="0" smtClean="0"/>
              <a:t>   Vendrá una época cuando, debido a nuestra defensa de la verdad bíblica, seremos tratados como traidores.</a:t>
            </a:r>
            <a:r>
              <a:rPr lang="es-CO" dirty="0" smtClean="0">
                <a:solidFill>
                  <a:srgbClr val="FF0000"/>
                </a:solidFill>
              </a:rPr>
              <a:t>-6T 394 (1900). </a:t>
            </a:r>
          </a:p>
        </p:txBody>
      </p:sp>
      <p:sp>
        <p:nvSpPr>
          <p:cNvPr id="4" name="3 Rectángulo"/>
          <p:cNvSpPr/>
          <p:nvPr/>
        </p:nvSpPr>
        <p:spPr>
          <a:xfrm>
            <a:off x="395536" y="1916832"/>
            <a:ext cx="4896544" cy="3046988"/>
          </a:xfrm>
          <a:prstGeom prst="rect">
            <a:avLst/>
          </a:prstGeom>
          <a:solidFill>
            <a:schemeClr val="accent1">
              <a:lumMod val="20000"/>
              <a:lumOff val="80000"/>
            </a:schemeClr>
          </a:solidFill>
        </p:spPr>
        <p:txBody>
          <a:bodyPr wrap="square">
            <a:spAutoFit/>
          </a:bodyPr>
          <a:lstStyle/>
          <a:p>
            <a:pPr algn="ctr"/>
            <a:r>
              <a:rPr lang="es-CO" sz="2400" dirty="0" smtClean="0"/>
              <a:t>Los que honran el sábado de la Biblia serán denunciados como enemigos de la ley y del orden, como quebrantadores de las restricciones morales de la sociedad, y por lo tanto causantes de anarquía y corrupción que atraen sobre la tierra los altos juicios de Dios.</a:t>
            </a:r>
            <a:endParaRPr lang="es-CO" sz="2400" dirty="0" smtClean="0">
              <a:solidFill>
                <a:srgbClr val="FF0000"/>
              </a:solidFill>
            </a:endParaRPr>
          </a:p>
        </p:txBody>
      </p:sp>
      <p:sp>
        <p:nvSpPr>
          <p:cNvPr id="5" name="4 Rectángulo"/>
          <p:cNvSpPr/>
          <p:nvPr/>
        </p:nvSpPr>
        <p:spPr>
          <a:xfrm>
            <a:off x="0" y="5229200"/>
            <a:ext cx="9144000" cy="1384995"/>
          </a:xfrm>
          <a:prstGeom prst="rect">
            <a:avLst/>
          </a:prstGeom>
          <a:solidFill>
            <a:srgbClr val="FFFF00"/>
          </a:solidFill>
        </p:spPr>
        <p:txBody>
          <a:bodyPr wrap="square">
            <a:spAutoFit/>
          </a:bodyPr>
          <a:lstStyle/>
          <a:p>
            <a:pPr algn="ctr"/>
            <a:r>
              <a:rPr lang="es-CO" sz="2800" dirty="0" smtClean="0"/>
              <a:t>Sus escrúpulos de  conciencia serán presentados como obstinación, terquedad y rebeldía contra la autoridad. Serán acusados de deslealtad hacia el gobierno. </a:t>
            </a:r>
            <a:r>
              <a:rPr lang="es-CO" sz="2800" dirty="0" smtClean="0">
                <a:solidFill>
                  <a:srgbClr val="FF0000"/>
                </a:solidFill>
              </a:rPr>
              <a:t>CS 649 (1911). </a:t>
            </a:r>
          </a:p>
        </p:txBody>
      </p:sp>
      <p:pic>
        <p:nvPicPr>
          <p:cNvPr id="24578" name="Picture 2" descr="http://t2.gstatic.com/images?q=tbn:ANd9GcQsVP7T5zVCRmgTfEtE5qzss3otPr2TRhZHzjNDjQiH_OczAuxRmg"/>
          <p:cNvPicPr>
            <a:picLocks noChangeAspect="1" noChangeArrowheads="1"/>
          </p:cNvPicPr>
          <p:nvPr/>
        </p:nvPicPr>
        <p:blipFill>
          <a:blip r:embed="rId2" cstate="print"/>
          <a:srcRect/>
          <a:stretch>
            <a:fillRect/>
          </a:stretch>
        </p:blipFill>
        <p:spPr bwMode="auto">
          <a:xfrm>
            <a:off x="5580112" y="1700808"/>
            <a:ext cx="3240360"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24578"/>
                                        </p:tgtEl>
                                        <p:attrNameLst>
                                          <p:attrName>style.visibility</p:attrName>
                                        </p:attrNameLst>
                                      </p:cBhvr>
                                      <p:to>
                                        <p:strVal val="visible"/>
                                      </p:to>
                                    </p:set>
                                    <p:anim calcmode="lin" valueType="num">
                                      <p:cBhvr>
                                        <p:cTn id="12" dur="1000" fill="hold"/>
                                        <p:tgtEl>
                                          <p:spTgt spid="24578"/>
                                        </p:tgtEl>
                                        <p:attrNameLst>
                                          <p:attrName>ppt_w</p:attrName>
                                        </p:attrNameLst>
                                      </p:cBhvr>
                                      <p:tavLst>
                                        <p:tav tm="0">
                                          <p:val>
                                            <p:strVal val="#ppt_w*0.70"/>
                                          </p:val>
                                        </p:tav>
                                        <p:tav tm="100000">
                                          <p:val>
                                            <p:strVal val="#ppt_w"/>
                                          </p:val>
                                        </p:tav>
                                      </p:tavLst>
                                    </p:anim>
                                    <p:anim calcmode="lin" valueType="num">
                                      <p:cBhvr>
                                        <p:cTn id="13" dur="1000" fill="hold"/>
                                        <p:tgtEl>
                                          <p:spTgt spid="24578"/>
                                        </p:tgtEl>
                                        <p:attrNameLst>
                                          <p:attrName>ppt_h</p:attrName>
                                        </p:attrNameLst>
                                      </p:cBhvr>
                                      <p:tavLst>
                                        <p:tav tm="0">
                                          <p:val>
                                            <p:strVal val="#ppt_h"/>
                                          </p:val>
                                        </p:tav>
                                        <p:tav tm="100000">
                                          <p:val>
                                            <p:strVal val="#ppt_h"/>
                                          </p:val>
                                        </p:tav>
                                      </p:tavLst>
                                    </p:anim>
                                    <p:animEffect transition="in" filter="fade">
                                      <p:cBhvr>
                                        <p:cTn id="14" dur="1000"/>
                                        <p:tgtEl>
                                          <p:spTgt spid="24578"/>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to="" calcmode="lin" valueType="num">
                                      <p:cBhvr>
                                        <p:cTn id="19" dur="1" fill="hold"/>
                                        <p:tgtEl>
                                          <p:spTgt spid="4"/>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to="" calcmode="lin" valueType="num">
                                      <p:cBhvr>
                                        <p:cTn id="24"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dirty="0" smtClean="0">
                <a:latin typeface="Algerian" pitchFamily="82" charset="0"/>
              </a:rPr>
              <a:t>¿Quién está al frente de estos ataques contra el pueblo de Dios?</a:t>
            </a:r>
            <a:endParaRPr lang="es-CO" sz="3200" dirty="0">
              <a:latin typeface="Algerian" pitchFamily="82" charset="0"/>
            </a:endParaRPr>
          </a:p>
        </p:txBody>
      </p:sp>
      <p:sp>
        <p:nvSpPr>
          <p:cNvPr id="3" name="2 Marcador de contenido"/>
          <p:cNvSpPr>
            <a:spLocks noGrp="1"/>
          </p:cNvSpPr>
          <p:nvPr>
            <p:ph idx="1"/>
          </p:nvPr>
        </p:nvSpPr>
        <p:spPr>
          <a:xfrm>
            <a:off x="0" y="1600200"/>
            <a:ext cx="5364088" cy="5257800"/>
          </a:xfrm>
        </p:spPr>
        <p:txBody>
          <a:bodyPr>
            <a:normAutofit/>
          </a:bodyPr>
          <a:lstStyle/>
          <a:p>
            <a:pPr algn="ctr">
              <a:buNone/>
            </a:pPr>
            <a:r>
              <a:rPr lang="es-CO" dirty="0" smtClean="0"/>
              <a:t>    </a:t>
            </a:r>
            <a:r>
              <a:rPr lang="es-CO" sz="3600" dirty="0" smtClean="0"/>
              <a:t>Satanás tiene un millar de ataques disfrazados que serán lanzados contra el pueblo leal de Dios, que guarda los mandamientos, para obligarlos a violar su conciencia.</a:t>
            </a:r>
            <a:r>
              <a:rPr lang="es-CO" sz="3600" dirty="0" smtClean="0">
                <a:solidFill>
                  <a:srgbClr val="FF0000"/>
                </a:solidFill>
              </a:rPr>
              <a:t>-Carta 30a, 1892. </a:t>
            </a:r>
          </a:p>
          <a:p>
            <a:endParaRPr lang="es-CO" dirty="0" smtClean="0"/>
          </a:p>
          <a:p>
            <a:endParaRPr lang="es-CO" dirty="0" smtClean="0"/>
          </a:p>
          <a:p>
            <a:endParaRPr lang="es-CO" dirty="0"/>
          </a:p>
        </p:txBody>
      </p:sp>
      <p:pic>
        <p:nvPicPr>
          <p:cNvPr id="23554" name="Picture 2" descr="http://t0.gstatic.com/images?q=tbn:ANd9GcQCYNn5SOzAssAEY8lVeZK97GxN5vbltKFoNpTQO7nEsaOhXhtC3A"/>
          <p:cNvPicPr>
            <a:picLocks noChangeAspect="1" noChangeArrowheads="1"/>
          </p:cNvPicPr>
          <p:nvPr/>
        </p:nvPicPr>
        <p:blipFill>
          <a:blip r:embed="rId2" cstate="print"/>
          <a:srcRect/>
          <a:stretch>
            <a:fillRect/>
          </a:stretch>
        </p:blipFill>
        <p:spPr bwMode="auto">
          <a:xfrm>
            <a:off x="5868144" y="1556792"/>
            <a:ext cx="2880320" cy="2736304"/>
          </a:xfrm>
          <a:prstGeom prst="rect">
            <a:avLst/>
          </a:prstGeom>
          <a:noFill/>
        </p:spPr>
      </p:pic>
      <p:sp>
        <p:nvSpPr>
          <p:cNvPr id="5" name="4 Rectángulo"/>
          <p:cNvSpPr/>
          <p:nvPr/>
        </p:nvSpPr>
        <p:spPr>
          <a:xfrm>
            <a:off x="5724128" y="4437112"/>
            <a:ext cx="3096344" cy="2031325"/>
          </a:xfrm>
          <a:prstGeom prst="rect">
            <a:avLst/>
          </a:prstGeom>
          <a:solidFill>
            <a:srgbClr val="FFFF00"/>
          </a:solidFill>
        </p:spPr>
        <p:txBody>
          <a:bodyPr wrap="square">
            <a:spAutoFit/>
          </a:bodyPr>
          <a:lstStyle/>
          <a:p>
            <a:pPr algn="ctr"/>
            <a:r>
              <a:rPr lang="es-CO" dirty="0" smtClean="0"/>
              <a:t>Y la bestia que vi era semejante a un leopardo, y sus pies como de oso, y su boca como boca de león. </a:t>
            </a:r>
            <a:r>
              <a:rPr lang="es-CO" b="1" dirty="0" smtClean="0">
                <a:solidFill>
                  <a:srgbClr val="0070C0"/>
                </a:solidFill>
              </a:rPr>
              <a:t>Y el dragón le dio su poder y su trono, y grande autoridad</a:t>
            </a:r>
            <a:r>
              <a:rPr lang="es-CO" dirty="0" smtClean="0"/>
              <a:t> </a:t>
            </a:r>
            <a:r>
              <a:rPr lang="es-CO" dirty="0" smtClean="0">
                <a:solidFill>
                  <a:srgbClr val="FF0000"/>
                </a:solidFill>
              </a:rPr>
              <a:t>(lea Apoc.13:2;  12:9).</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3554"/>
                                        </p:tgtEl>
                                        <p:attrNameLst>
                                          <p:attrName>style.visibility</p:attrName>
                                        </p:attrNameLst>
                                      </p:cBhvr>
                                      <p:to>
                                        <p:strVal val="visible"/>
                                      </p:to>
                                    </p:set>
                                    <p:anim to="" calcmode="lin" valueType="num">
                                      <p:cBhvr>
                                        <p:cTn id="12" dur="1" fill="hold"/>
                                        <p:tgtEl>
                                          <p:spTgt spid="2355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
                                        <p:tgtEl>
                                          <p:spTgt spid="3">
                                            <p:txEl>
                                              <p:pRg st="0" end="0"/>
                                            </p:txEl>
                                          </p:spTgt>
                                        </p:tgtEl>
                                      </p:cBhvr>
                                    </p:animEffect>
                                    <p:anim calcmode="lin" valueType="num">
                                      <p:cBhvr>
                                        <p:cTn id="1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to="" calcmode="lin" valueType="num">
                                      <p:cBhvr>
                                        <p:cTn id="26"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p:spPr>
        <p:txBody>
          <a:bodyPr>
            <a:normAutofit/>
          </a:bodyPr>
          <a:lstStyle/>
          <a:p>
            <a:r>
              <a:rPr lang="es-CO" dirty="0" smtClean="0">
                <a:solidFill>
                  <a:srgbClr val="0070C0"/>
                </a:solidFill>
              </a:rPr>
              <a:t>No necesitamos sorprendernos de nada  que ocurra ahora. No necesitamos maravillamos de ningún suceso de horror. </a:t>
            </a:r>
          </a:p>
          <a:p>
            <a:endParaRPr lang="es-CO" dirty="0"/>
          </a:p>
        </p:txBody>
      </p:sp>
      <p:sp>
        <p:nvSpPr>
          <p:cNvPr id="4" name="3 Rectángulo"/>
          <p:cNvSpPr/>
          <p:nvPr/>
        </p:nvSpPr>
        <p:spPr>
          <a:xfrm>
            <a:off x="0" y="2132856"/>
            <a:ext cx="5148064" cy="4801314"/>
          </a:xfrm>
          <a:prstGeom prst="rect">
            <a:avLst/>
          </a:prstGeom>
          <a:solidFill>
            <a:schemeClr val="accent2">
              <a:lumMod val="20000"/>
              <a:lumOff val="80000"/>
            </a:schemeClr>
          </a:solidFill>
        </p:spPr>
        <p:txBody>
          <a:bodyPr wrap="square">
            <a:spAutoFit/>
          </a:bodyPr>
          <a:lstStyle/>
          <a:p>
            <a:r>
              <a:rPr lang="es-CO" sz="3200" dirty="0" smtClean="0"/>
              <a:t>Los que pisotean bajo sus malvados pies la ley de Dios tienen el mismo espíritu que poseyeron los hombres que insultaron y traicionaron a Jesús. Sin ninguna contrición de conciencia harán las obras de su padre el diablo.</a:t>
            </a:r>
            <a:r>
              <a:rPr lang="es-CO" sz="3200" dirty="0" smtClean="0">
                <a:solidFill>
                  <a:srgbClr val="FF0000"/>
                </a:solidFill>
              </a:rPr>
              <a:t>-3MS 475-476 (1897)</a:t>
            </a:r>
          </a:p>
          <a:p>
            <a:pPr>
              <a:buNone/>
            </a:pPr>
            <a:r>
              <a:rPr lang="es-CO" dirty="0" smtClean="0">
                <a:solidFill>
                  <a:srgbClr val="FF0000"/>
                </a:solidFill>
              </a:rPr>
              <a:t> </a:t>
            </a:r>
          </a:p>
        </p:txBody>
      </p:sp>
      <p:pic>
        <p:nvPicPr>
          <p:cNvPr id="57346" name="Picture 2" descr="http://t1.gstatic.com/images?q=tbn:ANd9GcSjIoUELrM9cyedKpzx5BjU7usZe0sNBpETttc6ynHyNHEJAqepWg"/>
          <p:cNvPicPr>
            <a:picLocks noChangeAspect="1" noChangeArrowheads="1"/>
          </p:cNvPicPr>
          <p:nvPr/>
        </p:nvPicPr>
        <p:blipFill>
          <a:blip r:embed="rId2" cstate="print"/>
          <a:srcRect/>
          <a:stretch>
            <a:fillRect/>
          </a:stretch>
        </p:blipFill>
        <p:spPr bwMode="auto">
          <a:xfrm>
            <a:off x="5652120" y="1484784"/>
            <a:ext cx="1440160" cy="1656184"/>
          </a:xfrm>
          <a:prstGeom prst="rect">
            <a:avLst/>
          </a:prstGeom>
          <a:noFill/>
        </p:spPr>
      </p:pic>
      <p:pic>
        <p:nvPicPr>
          <p:cNvPr id="57348" name="Picture 4" descr="http://t2.gstatic.com/images?q=tbn:ANd9GcTHsz6YjWuCQx_pFYnMFudxELeqh9OqskvWOCgRIle2oTQZMxBW5Q"/>
          <p:cNvPicPr>
            <a:picLocks noChangeAspect="1" noChangeArrowheads="1"/>
          </p:cNvPicPr>
          <p:nvPr/>
        </p:nvPicPr>
        <p:blipFill>
          <a:blip r:embed="rId3" cstate="print"/>
          <a:srcRect/>
          <a:stretch>
            <a:fillRect/>
          </a:stretch>
        </p:blipFill>
        <p:spPr bwMode="auto">
          <a:xfrm>
            <a:off x="7236296" y="1412776"/>
            <a:ext cx="1672977" cy="1814315"/>
          </a:xfrm>
          <a:prstGeom prst="rect">
            <a:avLst/>
          </a:prstGeom>
          <a:noFill/>
        </p:spPr>
      </p:pic>
      <p:pic>
        <p:nvPicPr>
          <p:cNvPr id="57350" name="Picture 6" descr="http://t1.gstatic.com/images?q=tbn:ANd9GcQpY5CwbQw6gd6La6EUP2HfbxCOQcEePC_eKsdI3gVhGtCeHfKc"/>
          <p:cNvPicPr>
            <a:picLocks noChangeAspect="1" noChangeArrowheads="1"/>
          </p:cNvPicPr>
          <p:nvPr/>
        </p:nvPicPr>
        <p:blipFill>
          <a:blip r:embed="rId4" cstate="print"/>
          <a:srcRect/>
          <a:stretch>
            <a:fillRect/>
          </a:stretch>
        </p:blipFill>
        <p:spPr bwMode="auto">
          <a:xfrm>
            <a:off x="5148064" y="3356992"/>
            <a:ext cx="1800200" cy="1857375"/>
          </a:xfrm>
          <a:prstGeom prst="rect">
            <a:avLst/>
          </a:prstGeom>
          <a:noFill/>
        </p:spPr>
      </p:pic>
      <p:pic>
        <p:nvPicPr>
          <p:cNvPr id="57352" name="Picture 8" descr="http://t0.gstatic.com/images?q=tbn:ANd9GcQZhIAr369X0plvLUr8KjOARLnaztkLcThPmoMe9vpRqlDy9HuOUg"/>
          <p:cNvPicPr>
            <a:picLocks noChangeAspect="1" noChangeArrowheads="1"/>
          </p:cNvPicPr>
          <p:nvPr/>
        </p:nvPicPr>
        <p:blipFill>
          <a:blip r:embed="rId5" cstate="print"/>
          <a:srcRect/>
          <a:stretch>
            <a:fillRect/>
          </a:stretch>
        </p:blipFill>
        <p:spPr bwMode="auto">
          <a:xfrm>
            <a:off x="7092280" y="3429001"/>
            <a:ext cx="1728191" cy="1800200"/>
          </a:xfrm>
          <a:prstGeom prst="rect">
            <a:avLst/>
          </a:prstGeom>
          <a:noFill/>
        </p:spPr>
      </p:pic>
      <p:sp>
        <p:nvSpPr>
          <p:cNvPr id="9" name="8 Rectángulo"/>
          <p:cNvSpPr/>
          <p:nvPr/>
        </p:nvSpPr>
        <p:spPr>
          <a:xfrm>
            <a:off x="5148064" y="5373216"/>
            <a:ext cx="3744416" cy="1015663"/>
          </a:xfrm>
          <a:prstGeom prst="rect">
            <a:avLst/>
          </a:prstGeom>
          <a:solidFill>
            <a:srgbClr val="FFFF00"/>
          </a:solidFill>
        </p:spPr>
        <p:txBody>
          <a:bodyPr wrap="square">
            <a:spAutoFit/>
          </a:bodyPr>
          <a:lstStyle/>
          <a:p>
            <a:pPr algn="ctr"/>
            <a:r>
              <a:rPr lang="es-CO" sz="2000" b="1" dirty="0" smtClean="0"/>
              <a:t>El pisotear la Ley de Dios los llevó a matar a Jesús, a Esteban y también a miles en la inquisición.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57346"/>
                                        </p:tgtEl>
                                        <p:attrNameLst>
                                          <p:attrName>style.visibility</p:attrName>
                                        </p:attrNameLst>
                                      </p:cBhvr>
                                      <p:to>
                                        <p:strVal val="visible"/>
                                      </p:to>
                                    </p:set>
                                    <p:animEffect transition="in" filter="wheel(4)">
                                      <p:cBhvr>
                                        <p:cTn id="17" dur="2000"/>
                                        <p:tgtEl>
                                          <p:spTgt spid="5734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57348"/>
                                        </p:tgtEl>
                                        <p:attrNameLst>
                                          <p:attrName>style.visibility</p:attrName>
                                        </p:attrNameLst>
                                      </p:cBhvr>
                                      <p:to>
                                        <p:strVal val="visible"/>
                                      </p:to>
                                    </p:set>
                                    <p:animEffect transition="in" filter="wheel(4)">
                                      <p:cBhvr>
                                        <p:cTn id="22" dur="2000"/>
                                        <p:tgtEl>
                                          <p:spTgt spid="5734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57350"/>
                                        </p:tgtEl>
                                        <p:attrNameLst>
                                          <p:attrName>style.visibility</p:attrName>
                                        </p:attrNameLst>
                                      </p:cBhvr>
                                      <p:to>
                                        <p:strVal val="visible"/>
                                      </p:to>
                                    </p:set>
                                    <p:animEffect transition="in" filter="wheel(4)">
                                      <p:cBhvr>
                                        <p:cTn id="27" dur="2000"/>
                                        <p:tgtEl>
                                          <p:spTgt spid="5735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57352"/>
                                        </p:tgtEl>
                                        <p:attrNameLst>
                                          <p:attrName>style.visibility</p:attrName>
                                        </p:attrNameLst>
                                      </p:cBhvr>
                                      <p:to>
                                        <p:strVal val="visible"/>
                                      </p:to>
                                    </p:set>
                                    <p:animEffect transition="in" filter="wheel(4)">
                                      <p:cBhvr>
                                        <p:cTn id="32" dur="2000"/>
                                        <p:tgtEl>
                                          <p:spTgt spid="57352"/>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heel(4)">
                                      <p:cBhvr>
                                        <p:cTn id="3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Harlow Solid Italic" pitchFamily="82" charset="0"/>
              </a:rPr>
              <a:t>¿Para conocer estos hechos, qué tenemos que hacer?</a:t>
            </a:r>
            <a:endParaRPr lang="es-CO" dirty="0">
              <a:latin typeface="Harlow Solid Italic" pitchFamily="82" charset="0"/>
            </a:endParaRPr>
          </a:p>
        </p:txBody>
      </p:sp>
      <p:sp>
        <p:nvSpPr>
          <p:cNvPr id="3" name="2 Marcador de contenido"/>
          <p:cNvSpPr>
            <a:spLocks noGrp="1"/>
          </p:cNvSpPr>
          <p:nvPr>
            <p:ph idx="1"/>
          </p:nvPr>
        </p:nvSpPr>
        <p:spPr>
          <a:xfrm>
            <a:off x="0" y="1600200"/>
            <a:ext cx="5580112" cy="5257800"/>
          </a:xfrm>
          <a:solidFill>
            <a:srgbClr val="FFFF00"/>
          </a:solidFill>
        </p:spPr>
        <p:txBody>
          <a:bodyPr>
            <a:normAutofit fontScale="85000" lnSpcReduction="10000"/>
          </a:bodyPr>
          <a:lstStyle/>
          <a:p>
            <a:pPr algn="ctr"/>
            <a:r>
              <a:rPr lang="es-CO" dirty="0" smtClean="0"/>
              <a:t>Aquellos que deseen refrescar su memoria y ser instruidos en la verdad, estudien la historia de la iglesia primitiva durante el día de Pentecostés y el tiempo que le siguió en forma inmediata. </a:t>
            </a:r>
          </a:p>
          <a:p>
            <a:pPr algn="ctr"/>
            <a:endParaRPr lang="es-CO" dirty="0" smtClean="0"/>
          </a:p>
          <a:p>
            <a:pPr algn="ctr"/>
            <a:r>
              <a:rPr lang="es-CO" dirty="0" smtClean="0"/>
              <a:t>Estudien cuidadosamente en el libro de Hechos las experiencias de Pablo y de los otros apóstoles, porque el pueblo de Dios en nuestros días debe pasar por experiencias similares.-PC 118 (1907). </a:t>
            </a:r>
            <a:endParaRPr lang="es-CO" dirty="0"/>
          </a:p>
        </p:txBody>
      </p:sp>
      <p:pic>
        <p:nvPicPr>
          <p:cNvPr id="22532" name="Picture 4" descr="http://t2.gstatic.com/images?q=tbn:ANd9GcQ1BDgcgH6H3KWyf-NhXkAMgiHDgf_bCpfqlAUQK78h4O68G8qZ"/>
          <p:cNvPicPr>
            <a:picLocks noChangeAspect="1" noChangeArrowheads="1"/>
          </p:cNvPicPr>
          <p:nvPr/>
        </p:nvPicPr>
        <p:blipFill>
          <a:blip r:embed="rId2" cstate="print"/>
          <a:srcRect/>
          <a:stretch>
            <a:fillRect/>
          </a:stretch>
        </p:blipFill>
        <p:spPr bwMode="auto">
          <a:xfrm rot="20134837">
            <a:off x="5951181" y="4358372"/>
            <a:ext cx="3218038" cy="2143125"/>
          </a:xfrm>
          <a:prstGeom prst="rect">
            <a:avLst/>
          </a:prstGeom>
          <a:noFill/>
        </p:spPr>
      </p:pic>
      <p:pic>
        <p:nvPicPr>
          <p:cNvPr id="22534" name="Picture 6" descr="http://t0.gstatic.com/images?q=tbn:ANd9GcTmCfDB_FWi-D1K70XqZIvh8ZEORnIlJBnObbW4wTpInRRuzpV3yg"/>
          <p:cNvPicPr>
            <a:picLocks noChangeAspect="1" noChangeArrowheads="1"/>
          </p:cNvPicPr>
          <p:nvPr/>
        </p:nvPicPr>
        <p:blipFill>
          <a:blip r:embed="rId3" cstate="print"/>
          <a:srcRect/>
          <a:stretch>
            <a:fillRect/>
          </a:stretch>
        </p:blipFill>
        <p:spPr bwMode="auto">
          <a:xfrm rot="20478801">
            <a:off x="5909733" y="1582047"/>
            <a:ext cx="2458636" cy="2389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2534"/>
                                        </p:tgtEl>
                                        <p:attrNameLst>
                                          <p:attrName>style.visibility</p:attrName>
                                        </p:attrNameLst>
                                      </p:cBhvr>
                                      <p:to>
                                        <p:strVal val="visible"/>
                                      </p:to>
                                    </p:set>
                                    <p:anim to="" calcmode="lin" valueType="num">
                                      <p:cBhvr>
                                        <p:cTn id="7" dur="1" fill="hold"/>
                                        <p:tgtEl>
                                          <p:spTgt spid="2253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22532"/>
                                        </p:tgtEl>
                                        <p:attrNameLst>
                                          <p:attrName>style.visibility</p:attrName>
                                        </p:attrNameLst>
                                      </p:cBhvr>
                                      <p:to>
                                        <p:strVal val="visible"/>
                                      </p:to>
                                    </p:set>
                                    <p:anim to="" calcmode="lin" valueType="num">
                                      <p:cBhvr>
                                        <p:cTn id="30" dur="1" fill="hold"/>
                                        <p:tgtEl>
                                          <p:spTgt spid="22532"/>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to="" calcmode="lin" valueType="num">
                                      <p:cBhvr>
                                        <p:cTn id="3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60000"/>
              <a:lumOff val="40000"/>
            </a:schemeClr>
          </a:solidFill>
        </p:spPr>
        <p:txBody>
          <a:bodyPr/>
          <a:lstStyle/>
          <a:p>
            <a:r>
              <a:rPr lang="es-CO" dirty="0" smtClean="0">
                <a:latin typeface="Algerian" pitchFamily="82" charset="0"/>
              </a:rPr>
              <a:t>Experiencias repetidas</a:t>
            </a:r>
            <a:endParaRPr lang="es-CO" dirty="0">
              <a:latin typeface="Algerian" pitchFamily="82" charset="0"/>
            </a:endParaRPr>
          </a:p>
        </p:txBody>
      </p:sp>
      <p:sp>
        <p:nvSpPr>
          <p:cNvPr id="3" name="2 Marcador de contenido"/>
          <p:cNvSpPr>
            <a:spLocks noGrp="1"/>
          </p:cNvSpPr>
          <p:nvPr>
            <p:ph idx="1"/>
          </p:nvPr>
        </p:nvSpPr>
        <p:spPr>
          <a:solidFill>
            <a:schemeClr val="accent2">
              <a:lumMod val="40000"/>
              <a:lumOff val="60000"/>
            </a:schemeClr>
          </a:solidFill>
        </p:spPr>
        <p:txBody>
          <a:bodyPr>
            <a:normAutofit fontScale="85000" lnSpcReduction="20000"/>
          </a:bodyPr>
          <a:lstStyle/>
          <a:p>
            <a:r>
              <a:rPr lang="es-CO" dirty="0" smtClean="0"/>
              <a:t>Como ejemplo de lo que sucedió con la iglesia apostólica leamos </a:t>
            </a:r>
            <a:r>
              <a:rPr lang="es-CO" dirty="0" smtClean="0">
                <a:solidFill>
                  <a:srgbClr val="FF0000"/>
                </a:solidFill>
              </a:rPr>
              <a:t>Hechos 5:12-14.</a:t>
            </a:r>
            <a:r>
              <a:rPr lang="es-CO" dirty="0" smtClean="0"/>
              <a:t> </a:t>
            </a:r>
          </a:p>
          <a:p>
            <a:pPr fontAlgn="base"/>
            <a:endParaRPr lang="es-CO" dirty="0" smtClean="0"/>
          </a:p>
          <a:p>
            <a:pPr fontAlgn="base"/>
            <a:r>
              <a:rPr lang="es-CO" dirty="0" smtClean="0"/>
              <a:t>Y por las manos de los apóstoles eran hechos muchos milagros y prodigios en el pueblo; y </a:t>
            </a:r>
            <a:r>
              <a:rPr lang="es-CO" u="sng" dirty="0" smtClean="0">
                <a:solidFill>
                  <a:srgbClr val="0070C0"/>
                </a:solidFill>
              </a:rPr>
              <a:t>estaban todos unánimes en el pórtico de Salomón</a:t>
            </a:r>
            <a:r>
              <a:rPr lang="es-CO" dirty="0" smtClean="0">
                <a:solidFill>
                  <a:srgbClr val="0070C0"/>
                </a:solidFill>
              </a:rPr>
              <a:t>. </a:t>
            </a:r>
            <a:r>
              <a:rPr lang="es-CO" dirty="0" smtClean="0"/>
              <a:t>13  Y de los </a:t>
            </a:r>
            <a:r>
              <a:rPr lang="es-CO" dirty="0" smtClean="0">
                <a:solidFill>
                  <a:srgbClr val="0070C0"/>
                </a:solidFill>
              </a:rPr>
              <a:t>otros, </a:t>
            </a:r>
            <a:r>
              <a:rPr lang="es-CO" u="sng" dirty="0" smtClean="0">
                <a:solidFill>
                  <a:srgbClr val="0070C0"/>
                </a:solidFill>
              </a:rPr>
              <a:t>ninguno osaba juntarse con ellos</a:t>
            </a:r>
            <a:r>
              <a:rPr lang="es-CO" dirty="0" smtClean="0"/>
              <a:t>; mas el pueblo los alababa grandemente. 14  Y los que </a:t>
            </a:r>
            <a:r>
              <a:rPr lang="es-CO" u="sng" dirty="0" smtClean="0">
                <a:solidFill>
                  <a:srgbClr val="0070C0"/>
                </a:solidFill>
              </a:rPr>
              <a:t>creían en el Señor se aumentaban más, gran número así de hombres como de mujeres;</a:t>
            </a:r>
            <a:r>
              <a:rPr lang="es-CO" b="1" dirty="0" smtClean="0">
                <a:solidFill>
                  <a:srgbClr val="002060"/>
                </a:solidFill>
              </a:rPr>
              <a:t> Note que eran discriminados, nadie se quería juntar con ellos, pero a pesar de ello, estaban “</a:t>
            </a:r>
            <a:r>
              <a:rPr lang="es-CO" b="1" u="sng" dirty="0" smtClean="0">
                <a:solidFill>
                  <a:srgbClr val="002060"/>
                </a:solidFill>
              </a:rPr>
              <a:t>todos unánimes”</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89640" cy="6192688"/>
          </a:xfrm>
          <a:solidFill>
            <a:schemeClr val="accent2">
              <a:lumMod val="20000"/>
              <a:lumOff val="80000"/>
            </a:schemeClr>
          </a:solidFill>
        </p:spPr>
        <p:txBody>
          <a:bodyPr>
            <a:normAutofit fontScale="92500" lnSpcReduction="10000"/>
          </a:bodyPr>
          <a:lstStyle/>
          <a:p>
            <a:pPr fontAlgn="base">
              <a:buNone/>
            </a:pPr>
            <a:r>
              <a:rPr lang="es-CO" dirty="0" smtClean="0"/>
              <a:t>    </a:t>
            </a:r>
            <a:r>
              <a:rPr lang="es-CO" dirty="0" smtClean="0">
                <a:solidFill>
                  <a:srgbClr val="FF0000"/>
                </a:solidFill>
              </a:rPr>
              <a:t>Versos 17-21</a:t>
            </a:r>
            <a:r>
              <a:rPr lang="es-CO" dirty="0" smtClean="0"/>
              <a:t>. Entonces levantándose el </a:t>
            </a:r>
            <a:r>
              <a:rPr lang="es-CO" u="sng" dirty="0" smtClean="0">
                <a:solidFill>
                  <a:srgbClr val="0070C0"/>
                </a:solidFill>
              </a:rPr>
              <a:t>príncipe de los sacerdotes</a:t>
            </a:r>
            <a:r>
              <a:rPr lang="es-CO" dirty="0" smtClean="0"/>
              <a:t>, y todos los que estaban con él, que es la secta de los Saduceos, se llenaron de celo; 18  Y </a:t>
            </a:r>
            <a:r>
              <a:rPr lang="es-CO" u="sng" dirty="0" smtClean="0">
                <a:solidFill>
                  <a:srgbClr val="0070C0"/>
                </a:solidFill>
              </a:rPr>
              <a:t>echaron mano á los apóstoles, y pusiéronlos en la cárcel pública.</a:t>
            </a:r>
          </a:p>
          <a:p>
            <a:pPr fontAlgn="base"/>
            <a:endParaRPr lang="es-CO" dirty="0" smtClean="0"/>
          </a:p>
          <a:p>
            <a:pPr fontAlgn="base">
              <a:buNone/>
            </a:pPr>
            <a:r>
              <a:rPr lang="es-CO" dirty="0" smtClean="0"/>
              <a:t>    19  </a:t>
            </a:r>
            <a:r>
              <a:rPr lang="es-CO" u="sng" dirty="0" smtClean="0">
                <a:solidFill>
                  <a:srgbClr val="0070C0"/>
                </a:solidFill>
              </a:rPr>
              <a:t>Mas el Ángel del Señor, abriendo de noche las puertas de la cárcel, y sacándolos, dijo: </a:t>
            </a:r>
            <a:r>
              <a:rPr lang="es-CO" dirty="0" smtClean="0"/>
              <a:t>20 </a:t>
            </a:r>
            <a:r>
              <a:rPr lang="es-CO" u="sng" dirty="0" smtClean="0">
                <a:solidFill>
                  <a:srgbClr val="0070C0"/>
                </a:solidFill>
              </a:rPr>
              <a:t> Id, y estando en el templo, hablad al pueblo todas las palabras de esta vida. 21  Y oído que hubieron esto, entraron de mañana en el templo, y enseñaban.</a:t>
            </a:r>
            <a:r>
              <a:rPr lang="es-CO" dirty="0" smtClean="0">
                <a:solidFill>
                  <a:srgbClr val="002060"/>
                </a:solidFill>
              </a:rPr>
              <a:t> Note que es el “</a:t>
            </a:r>
            <a:r>
              <a:rPr lang="es-CO" b="1" u="sng" dirty="0" smtClean="0">
                <a:solidFill>
                  <a:srgbClr val="002060"/>
                </a:solidFill>
              </a:rPr>
              <a:t>príncipe de los sacerdotes el que los encarcela</a:t>
            </a:r>
            <a:r>
              <a:rPr lang="es-CO" dirty="0" smtClean="0">
                <a:solidFill>
                  <a:srgbClr val="002060"/>
                </a:solidFill>
              </a:rPr>
              <a:t>”, no es un ateo, era un hermano en la fe.</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3">
              <a:lumMod val="20000"/>
              <a:lumOff val="80000"/>
            </a:schemeClr>
          </a:solidFill>
        </p:spPr>
        <p:txBody>
          <a:bodyPr>
            <a:normAutofit fontScale="92500" lnSpcReduction="10000"/>
          </a:bodyPr>
          <a:lstStyle/>
          <a:p>
            <a:pPr algn="ctr" fontAlgn="base">
              <a:buNone/>
            </a:pPr>
            <a:r>
              <a:rPr lang="es-CO" dirty="0" smtClean="0"/>
              <a:t>   </a:t>
            </a:r>
          </a:p>
          <a:p>
            <a:pPr algn="ctr" fontAlgn="base">
              <a:buNone/>
            </a:pPr>
            <a:r>
              <a:rPr lang="es-CO" dirty="0" smtClean="0">
                <a:solidFill>
                  <a:srgbClr val="FF0000"/>
                </a:solidFill>
              </a:rPr>
              <a:t>Versos 27-29</a:t>
            </a:r>
            <a:r>
              <a:rPr lang="es-CO" dirty="0" smtClean="0"/>
              <a:t>; Y como los trajeron, los presentaron en el concilio: y el </a:t>
            </a:r>
            <a:r>
              <a:rPr lang="es-CO" u="sng" dirty="0" smtClean="0">
                <a:solidFill>
                  <a:srgbClr val="0070C0"/>
                </a:solidFill>
              </a:rPr>
              <a:t>príncipe</a:t>
            </a:r>
            <a:r>
              <a:rPr lang="es-CO" dirty="0" smtClean="0"/>
              <a:t> de los sacerdotes les preguntó, 28  Diciendo: ¿</a:t>
            </a:r>
            <a:r>
              <a:rPr lang="es-CO" u="sng" dirty="0" smtClean="0">
                <a:solidFill>
                  <a:srgbClr val="0070C0"/>
                </a:solidFill>
              </a:rPr>
              <a:t>No os denunciamos estrechamente, que no enseñaseis en este nombre?</a:t>
            </a:r>
            <a:r>
              <a:rPr lang="es-CO" dirty="0" smtClean="0"/>
              <a:t> y he aquí, </a:t>
            </a:r>
            <a:r>
              <a:rPr lang="es-CO" u="sng" dirty="0" smtClean="0">
                <a:solidFill>
                  <a:srgbClr val="0070C0"/>
                </a:solidFill>
              </a:rPr>
              <a:t>habéis llenado á Jerusalén de vuestra doctrina</a:t>
            </a:r>
            <a:r>
              <a:rPr lang="es-CO" dirty="0" smtClean="0"/>
              <a:t>, 29 Y respondiendo Pedro y los apóstoles, dijeron: </a:t>
            </a:r>
            <a:r>
              <a:rPr lang="es-CO" b="1" u="sng" dirty="0" smtClean="0">
                <a:solidFill>
                  <a:srgbClr val="0070C0"/>
                </a:solidFill>
              </a:rPr>
              <a:t>Es menester obedecer á Dios antes que á los hombres.</a:t>
            </a:r>
          </a:p>
          <a:p>
            <a:pPr fontAlgn="base">
              <a:buNone/>
            </a:pPr>
            <a:r>
              <a:rPr lang="es-CO" dirty="0" smtClean="0"/>
              <a:t>    </a:t>
            </a:r>
          </a:p>
          <a:p>
            <a:pPr algn="ctr" fontAlgn="base">
              <a:buNone/>
            </a:pPr>
            <a:r>
              <a:rPr lang="es-CO" dirty="0" smtClean="0"/>
              <a:t>    </a:t>
            </a:r>
            <a:r>
              <a:rPr lang="es-CO" dirty="0" smtClean="0">
                <a:solidFill>
                  <a:srgbClr val="FF0000"/>
                </a:solidFill>
              </a:rPr>
              <a:t>Aquí encontramos registrado que la orden de las autoridades religiosas era contraria a la orden que Jesús les había dado, pero los apóstoles pusieron en primer lugar la orden de Dios.</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3">
              <a:lumMod val="20000"/>
              <a:lumOff val="80000"/>
            </a:schemeClr>
          </a:solidFill>
        </p:spPr>
        <p:txBody>
          <a:bodyPr>
            <a:normAutofit/>
          </a:bodyPr>
          <a:lstStyle/>
          <a:p>
            <a:pPr algn="ctr" fontAlgn="base">
              <a:buNone/>
            </a:pPr>
            <a:r>
              <a:rPr lang="es-CO" dirty="0" smtClean="0"/>
              <a:t>   </a:t>
            </a:r>
            <a:r>
              <a:rPr lang="es-CO" dirty="0" smtClean="0">
                <a:solidFill>
                  <a:srgbClr val="FF0000"/>
                </a:solidFill>
              </a:rPr>
              <a:t>Y por ultimo leamos los Versos 40-42.</a:t>
            </a:r>
            <a:r>
              <a:rPr lang="es-CO" dirty="0" smtClean="0"/>
              <a:t> y llamando á los apóstoles, después de </a:t>
            </a:r>
            <a:r>
              <a:rPr lang="es-CO" dirty="0" smtClean="0">
                <a:solidFill>
                  <a:srgbClr val="0070C0"/>
                </a:solidFill>
              </a:rPr>
              <a:t>AZOTADOS</a:t>
            </a:r>
            <a:r>
              <a:rPr lang="es-CO" dirty="0" smtClean="0"/>
              <a:t>, les intimaron que</a:t>
            </a:r>
            <a:r>
              <a:rPr lang="es-CO" u="sng" dirty="0" smtClean="0">
                <a:solidFill>
                  <a:srgbClr val="0070C0"/>
                </a:solidFill>
              </a:rPr>
              <a:t> no hablasen en el nombre de Jesús</a:t>
            </a:r>
            <a:r>
              <a:rPr lang="es-CO" dirty="0" smtClean="0"/>
              <a:t>, y soltáronlos. </a:t>
            </a:r>
          </a:p>
          <a:p>
            <a:pPr fontAlgn="base">
              <a:buNone/>
            </a:pPr>
            <a:endParaRPr lang="es-CO" dirty="0" smtClean="0"/>
          </a:p>
          <a:p>
            <a:pPr algn="ctr" fontAlgn="base">
              <a:buNone/>
            </a:pPr>
            <a:r>
              <a:rPr lang="es-CO" dirty="0" smtClean="0"/>
              <a:t>    41  Y ellos partieron de delante del concilio, </a:t>
            </a:r>
            <a:r>
              <a:rPr lang="es-CO" u="sng" dirty="0" smtClean="0">
                <a:solidFill>
                  <a:srgbClr val="0070C0"/>
                </a:solidFill>
              </a:rPr>
              <a:t>gozosos de que fuesen tenidos por dignos de padecer afrenta por el Nombre</a:t>
            </a:r>
            <a:r>
              <a:rPr lang="es-CO" dirty="0" smtClean="0"/>
              <a:t>. 42  Y </a:t>
            </a:r>
            <a:r>
              <a:rPr lang="es-CO" u="sng" dirty="0" smtClean="0">
                <a:solidFill>
                  <a:srgbClr val="0070C0"/>
                </a:solidFill>
              </a:rPr>
              <a:t>todos los días, en el templo y por las casas, no cesaban de enseñar y predicar á Jesucristo.</a:t>
            </a: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728192"/>
          </a:xfrm>
          <a:solidFill>
            <a:srgbClr val="FFFF00"/>
          </a:solidFill>
        </p:spPr>
        <p:txBody>
          <a:bodyPr>
            <a:normAutofit fontScale="92500" lnSpcReduction="20000"/>
          </a:bodyPr>
          <a:lstStyle/>
          <a:p>
            <a:pPr>
              <a:buNone/>
            </a:pPr>
            <a:r>
              <a:rPr lang="es-CO" dirty="0" smtClean="0"/>
              <a:t>          De la misma forma, en el futuro, los hijos de Dios serán  </a:t>
            </a:r>
            <a:r>
              <a:rPr lang="es-CO" sz="3600" u="sng" dirty="0" smtClean="0">
                <a:solidFill>
                  <a:srgbClr val="FF0000"/>
                </a:solidFill>
              </a:rPr>
              <a:t>Privados de todo apoyo terrenal.</a:t>
            </a:r>
            <a:r>
              <a:rPr lang="es-CO" dirty="0" smtClean="0"/>
              <a:t> </a:t>
            </a:r>
          </a:p>
          <a:p>
            <a:pPr algn="ctr">
              <a:buNone/>
            </a:pPr>
            <a:r>
              <a:rPr lang="es-CO" dirty="0" smtClean="0"/>
              <a:t>    Además, </a:t>
            </a:r>
            <a:r>
              <a:rPr lang="es-CO" b="1" dirty="0" smtClean="0">
                <a:solidFill>
                  <a:srgbClr val="0070C0"/>
                </a:solidFill>
              </a:rPr>
              <a:t>muy pronto la riqueza acumulada no tendrá ningún valor. </a:t>
            </a:r>
          </a:p>
        </p:txBody>
      </p:sp>
      <p:sp>
        <p:nvSpPr>
          <p:cNvPr id="5" name="4 Rectángulo"/>
          <p:cNvSpPr/>
          <p:nvPr/>
        </p:nvSpPr>
        <p:spPr>
          <a:xfrm>
            <a:off x="395536" y="2420888"/>
            <a:ext cx="5328592" cy="4955203"/>
          </a:xfrm>
          <a:prstGeom prst="rect">
            <a:avLst/>
          </a:prstGeom>
        </p:spPr>
        <p:txBody>
          <a:bodyPr wrap="square">
            <a:spAutoFit/>
          </a:bodyPr>
          <a:lstStyle/>
          <a:p>
            <a:pPr algn="ctr">
              <a:buNone/>
            </a:pPr>
            <a:r>
              <a:rPr lang="es-CO" sz="2800" dirty="0" smtClean="0"/>
              <a:t>Cuando se promulgue el decreto que nadie podrá comprar ni vender excepto los que tengan la marca de la bestia,</a:t>
            </a:r>
            <a:r>
              <a:rPr lang="es-CO" sz="2800" b="1" u="sng" dirty="0" smtClean="0">
                <a:solidFill>
                  <a:srgbClr val="0070C0"/>
                </a:solidFill>
              </a:rPr>
              <a:t> muchos recursos no tendrán ningún valor</a:t>
            </a:r>
            <a:r>
              <a:rPr lang="es-CO" sz="2800" dirty="0" smtClean="0"/>
              <a:t>. </a:t>
            </a:r>
          </a:p>
          <a:p>
            <a:pPr>
              <a:buNone/>
            </a:pPr>
            <a:endParaRPr lang="es-CO" sz="2800" dirty="0" smtClean="0"/>
          </a:p>
          <a:p>
            <a:pPr>
              <a:buNone/>
            </a:pPr>
            <a:r>
              <a:rPr lang="es-CO" sz="2800" dirty="0" smtClean="0"/>
              <a:t>Dios nos pide </a:t>
            </a:r>
            <a:r>
              <a:rPr lang="es-CO" sz="2800" b="1" u="sng" dirty="0" smtClean="0">
                <a:solidFill>
                  <a:srgbClr val="0070C0"/>
                </a:solidFill>
              </a:rPr>
              <a:t>ahora</a:t>
            </a:r>
            <a:r>
              <a:rPr lang="es-CO" sz="2800" dirty="0" smtClean="0"/>
              <a:t> que </a:t>
            </a:r>
          </a:p>
          <a:p>
            <a:pPr algn="ctr"/>
            <a:r>
              <a:rPr lang="es-CO" sz="2800" dirty="0" smtClean="0"/>
              <a:t>hagamos todo lo que podamos para amonestar al mundo.-</a:t>
            </a:r>
            <a:r>
              <a:rPr lang="es-CO" sz="2800" dirty="0" smtClean="0">
                <a:solidFill>
                  <a:srgbClr val="FF0000"/>
                </a:solidFill>
              </a:rPr>
              <a:t>RH Marzo 21,1878. </a:t>
            </a:r>
          </a:p>
          <a:p>
            <a:pPr>
              <a:buNone/>
            </a:pPr>
            <a:endParaRPr lang="es-CO" dirty="0" smtClean="0"/>
          </a:p>
          <a:p>
            <a:endParaRPr lang="es-CO" dirty="0"/>
          </a:p>
        </p:txBody>
      </p:sp>
      <p:sp>
        <p:nvSpPr>
          <p:cNvPr id="58372" name="AutoShape 4" descr="data:image/jpg;base64,/9j/4AAQSkZJRgABAQAAAQABAAD/2wBDAAkGBwgHBgkIBwgKCgkLDRYPDQwMDRsUFRAWIB0iIiAdHx8kKDQsJCYxJx8fLT0tMTU3Ojo6Iys/RD84QzQ5Ojf/2wBDAQoKCg0MDRoPDxo3JR8lNzc3Nzc3Nzc3Nzc3Nzc3Nzc3Nzc3Nzc3Nzc3Nzc3Nzc3Nzc3Nzc3Nzc3Nzc3Nzc3Nzf/wAARCAB5ANYDASIAAhEBAxEB/8QAHAAAAgMBAQEBAAAAAAAAAAAABAUCAwYAAQcI/8QARBAAAgEDAwIDBQQIAwQLAAAAAQIDAAQRBRIhMUEGE1EiMmFxkYGhscEHFCMzUtHh8BVCchY0Q4IXJCU1NmJzdJKisv/EABkBAAMBAQEAAAAAAAAAAAAAAAIDBAUBAP/EADERAAICAQQBAgMHAwUAAAAAAAECABEDBBIhMUETIjJRYQUUgZGhwdEVcfAjJEKx8f/aAAwDAQACEQMRAD8A+bvc+1uBJIPJzTiK58y4ds8hS2fSlWmw20k2y8l8pApdpMZwo7KO7HNPLPw/qFzZS6lZ27JBtYxrJJ7cgHUY6dqzc7ovZqauJT3UqjkCzxyzzqkPJ3E96aWt9BfyMtoXcoAdxGAfrWatHaSS5kDJsFozKkg4OCDtA9T+dNbBLSxhNxaahHaXO5S8LSeaq9cjcvY+hGfjScuOxZPMNMnNVxOs7lzC0GRhQWkCjJXHTP215FPDOrCMgHYVI/8AMMkH7qU2VveQ6k0cEqeWJCHmL+yy55IzjPFMJLVLIB45FkE0hberhhjJwOPhyc+vwomQKe4sHf4lLTkMewBqU1wDGVC7mJBHFBzbkl2MO/NQkkcbSvBLYBamVdRdAQkvhMKufmaCkuf2wxkDP21OaUkFwjRxgDaHGOe/WgnOJBkDrTEX5xbGFQXE93ex28RjUs2wGQ4GfUmn+r6Lqei2yTahJayxOdu63YnBPTOQOv8AKkFvFDBdxbvMDOxVmU+0uSOVz8K0/iCSOTQ7hI725lFvJHsEj7gdxBx15xz8ulJzORkVV6P0jceK0JPcT29ydns9hgZryCV5LhMnJwfwNDKrooHHNFaVbrd34jkuIbYMrYkmYqmfQntRHyZ4L1PbSTEbNyDjrnFdNc7IZJWG50UkLnv60xvvD+oaPj9ctv2J9yeNt8b/ACYfnS2efNu8fIDDBA7ilBrb5xu32xn4K0Gx8TRXdxqV7Ks0ZCiOMgADsSew/rQni/S7XRb6NNNuDJBKCGjMgdo2Hr8/yoHTrewhkNpfxzyQzkGNlcLzgqcg8HGTjj1pp4w/w6O3EVnaoku5F80Pu3ADHskH0HII5IzRbmGoFE7T44qB6VYSSOfnEdtM28Kp71qzahbXkdF3eZnqeP51j7TCgnoRTaXULmSLAfYoXAH2f1odRjZmFRmnZVWzHflBofc2gLgPnq2M/gaS6jIqJuyMdCB3qiDUbiM437kPBU81V55Sfzv1eK5VeRFNuKZB6kKRn5E4ocWJlbkwsmVWU8QyCNrS0TULlDukJSyjdNwdxnLEEj2R9vPbihNR1IGciE5ZR+0YdGbucelFX82p3Fjbald21v8Aq6Myx+wVEmW90DOcDHQcYpBeKEnlUYADZAGQBn51VhXcbaSZTtXgRpPeSmJCzsCWUAt6HP8Af21ZrN9J+sQwqPb93aoySR2ArtIumgk2rEJpXiCxkgZjI3ZPIPOMc0/sItQszfX3lJPLZj2sqMtxk7WABzz8emKW+UYyLr/2NXCciHbArmFrLTEmvzIku9VccewSpIU5PXHPwzXUv8RS5sP8O8q4UzzrfMLlyWQlSuD3JwRzmupiJuFkwCtGgItjjkLbmAKBhlT8a22jTyiCyje+kayuGMUkMR5QnG1uOp4934nrWVtoHeOWWBd3kH2wD1Hy70y8PxXN3dxpaMkcW9WcSthOvQfE+mKn1PvFnxKsKhO/MKtdKRbnXQWOLNhtYgLwMsRjt0+6h4Z4YruQTeQIXO4BxwSAOQe2eP7NaDUvCepKL1ILuMw3p3s8aliOMbcHqKRaD4dvp7yUakwgtrQftppeVXH48D8M0jHlx5FJ331/n5wwShAqAPdQy3sszxkBZtwjDllZc5Zee2eRTjV3SSJIbWICGFBuBOSvOcY9cHp/Ok+prpl3rMo0SSeWFyTvnUBXbuRjsaBnvBGRbIu1VIEjke0SOuB2FUnDvK14ihlCKSRwYVeBw8byqV392GATnt86qYom9SAwPTB6H+80X/i1rNaRabLamRSF3OhC456/E/1ryfRzdaO2q6ZDIIYuXjaUOxHqR/fyroJHD8RRF2V5lerSxjT1ijkdvbHvShs9e3b+lKBG7ldkbNgjOFJxUDK0jruPCj14NNrW+txpk0UjokkikZQEE4U7c/aB9aeAca0BEEjI19SVsYnu2lYwyhHVSCQRzgDj6021y1e2tkt94MFyBNEjkEL09pTnIHz9DQmhppciofK8x195Gbax+3qKeXclkNXt1lSSbT1tcxR7/bQMT7GfgfuqR3p/7SxVIAHzmPMmwhCc9uvWrbeQiaMqPaHSir6aJAqxxxm3l3L+8wSVPbtwfhzQFkS9yig4JOBTviS4o+19t3NFoviWSwaOyuYzfWMuFNoPaJJ/h9D91Wa1oE02oH/AoGuoZYyywqQZIvUNyRx8+9KdF0y9kuLi7CbU0+Izsc+nAHXv/Ot7oMo0+L9ekidp51zGRnckfOQc+uPuqXIVxOGH4wxbKZk9Y8J6lpuh22oaoNt01yqeUuCsKFT7xH+YnHfFe6HGmq6o1hq14EsTbMhlkxiNm90qcYU7uQfgc1tvFMy6hZvIJnkgkjxHHnaF4zux3Oe56YoXw9ZxWfhwSmKNbm7YPOpHtBBwox67WLf81e+8gix4nVxtto+Ynv8A9Gt5bLJLpt/DeRqMhHXY5+GQcE/SsiDkOCm10yjJ6EcHivsUt60Vhc3u1FtoVYqOnmSE4VR8AcDPc/KvjUkm7UbtsAM00hOPXcSaLC75L3eILUlCeRjOE4z0q6WMRWfQknIJroNoKtuU57npV14f2QRcgntTCx3ATyjgyJuLjUdJsrEP5kkcpKZzuRRgAemOtDa/Yvp17C12BK8oE28SA555BXtzxz17UeqxWMMTifbdBdzAZGAfTHwoS7l0253lFUSv/mMYH9fvo8bEPYHEHIAUon3QrTtTsUurScSiB0dt+5MjBB6n54rVah4o02ysWtNNdryaQlmli4jye+4/ln7K+bp5aOyuMjsV9f5UxjGnG03OkpPuiPzT1peo0eN2BazUbp9Q7AiwP0lOp3D3GpTySOpzgJtGAExwAPSupnDiSZoVRAEQZxD5hJ7k5rqb6wUVU4cG4lr7jbwNHHdQanErhGO1gxXgAU6lsLBtLmvlzbTRBizRgAbguAenHXP25rPfo5mD6jdW4H722b7MEfzpvq+5PB+pSKcP5qqx9QSAfuNZOo3jVFAasj9ZdiKnT7j4kPCeq3EOje2zyLbwSTkMSzHGTjn4Cm11+r+JrGHSZ7trM6hZefblOBLKMFgfUDKnHfJ9KS+E1A8K305HL20wyTjG1SOPrVni63Nt4V0t4n8i908RSw7eGIVVDkfAblrqqv3o0KN1f4fzE5mvD+FzBhbjTNQa2n9maKUxSrjd0Pb5kVHVYXS+Z3y/m+2px1yefwNM9bvV1mWxvV4uZspceWO47j76H1ubMywmRp2iJYSNkkA44/vpWyjkkEij5ma6jaVB48QGztnur7yo3CEjO7b0wBxgfKtP4YSb9XuIYryW1eK3ZpUU437TyvPTqPsrJxySQuJImKsPaz8a0sSXUMEF5Zwq016vmrG45cEZPPfOCMfOg1IJFCN0hSjfczl9bLZ3M1qkglWNiocdGHavFB/Vi5A28CvLmUSyTysoBlYvhexJz9K8d91qq9OegqoXQuRmgTJW8zRSAo+1h7rdR8j8KZNqk0to7rjz3Hlg/nSqGEMuS4UfGiVgH7vzVY+9kcEH50DqjGyI7C+RVodTRajpsLeGreS1cSPaBFAHDsWYh8j05U1mg5V+6kdOeaPj1TECxTM5eME8dGPbp+dLC5aQufeY5NLwIyghvnO5mQkFZqdB1e7ttPktrVdwllLSsXOT7IAB+A5NDRX15Y6xbzGdyWwZI88FAeePrSyz1GeyEi2xQeZ1LLmvLecrd/rc5aVic8nnNLOD3Ma4MJcvAE+nWpZFntmKugxPAT/Ac5+eM5rtTuB+t21obp4YLq4Qr5f/ABFY4cEYyc4B+36KfD+rRXNibeGVXltMSRb8giPBBBB7r0+Ix1rQ+F5Un1CfUViCRQ24WLLA8seRn4bR6dazkwsr00qbKNtjuUfpAuJIbWx0uBTHbgiaR26DbjavHHx+wV8mMpIlGSGdyxIHPWtP441BptQuDLdwybv3McTtJgHglienwANZhIgANzDkZHPNaeBKWzI8jEnaJbbyojZywQdQB9KJsrgm6Bk/aYB4Pfig9p6jsKlYoC8jkjKxlgPtFMZVIJnFZgQJOdzc3kszE7+qkfh9KrEfmTIq9WXK/ePyNRt2xNuHcD8KjFIVmV+6EEfWjAPiLseZ3HORz1FHLEjpGpP7wHp2Pal+c4xR1vG0ttM/XyYWz+VBk6uHiPNQeQXFnI0UrNG47ZIyOxrqZ6fDaahbbdQuHedMbFjwWVOepPx7V1AcyKaYG40YywsH9Yx/Rq23XACMllZAfmM/lTnWZXbR/Eln7OyCMSDPqCDWV8N3X+E60jXLiM29yUlBz2DKfv8Axp/rdpqUBvL0JH5N8CJbV+oQ9Fb06diOe9Z+ox/7sOfNV/cH+JZga9MUH1nngyF49Olt4A0t5ewkEO2IrdG6Ej1PBq3xdZx6Jp8M8upz305iazWCd9wRjtLEEdsevqtLdG1O40pTLHFCsMkfmKpYsykggDPPoOD2I6ZrPazd3dxePFetl4ZH+rHJ579qfjwu2oZj1/3E5siJiUDuMdE1C0gJkuVWZ24KvgbAMYI+fNK2P61qczxblWWR2XYN2BzgfTArzS8G7IMqRfs39p8YJ2njnuaqsphHtDgGIclGGQeKtGMK7ESU5Syqp8GETzfvmbbISoVGJztA/E49aa29teanounyaekkl5Hc7AqMNx2gkYyR0AU4FI53idm8veM9j2qUUrrbLamQRqZ1kWQttMbcDI9PnXSlgQN1MahuoaVfRtcyzWc8LqDJKk0ZQj1IzwRn0pfbQCSByWULkc5+tazwzr2s3LG0m1aOWxVcPFqMYkVvgGPtZx6n60wvdN025bzdMURswyIWRfLbHqpBOPtqZ9T6bbDKMeD1BvAnzy4eOS4kZSAobHwqGB1OPhX12w0VZrVhceHbVnUAIUCgOvOeemenFE/7H6bIS0ulWsY5xhF/Ic0k/aiLxtP6Tp0JPO4T44o9knOeccDmiLtFjMQVNjeWC67iSDk9c+owePWvrsXgjTd2UtUXHJIGMfSuf9HmiyE7rVyzd1kIJrq/aWN+dpqA2lIFbhc+OK1WbsRsRyTgV9Q/6PdI3Mojl+H7Vq8H6P8ARzwyTfZMwr39UwHwfynBpXHmfKpVUoAVLnOAMZya+umOPw14QttPhkVLspm4cDoSNzk57Y/Cgr/wFpNhZyaiWuFEA81V3k7iORx9lXx6Rf65MjS3UT2W0q8cjnIbGMKRzg56+g+nc2oGVQBwPrO4sO0liep8vubhr25knkXaWYYX0Ge/9+tEPtBDAc9K3TfoyWEAm5kK9nJ/pUj+jxcgi65HrRPrcCkLz+U8mBzZsTHQadPcwiQ7YrZmIMr9Picd+/0ocyIFaOIYUDBY9Sc5JP0FONb0m80RpnkbzreB1RinJXcOM56A5wD0zxSS7hS1ZkjuY7hSA4kjBAORnv8ASqMZ3i/EHJS8CCK2Dx6VynnPxqC9TUkPSqDJZ7k8Ufp9wUiliHuyht49QFOPvNLxkg0RakhlwezZ+lA4BEZjPMv0sBpTjrsBOO/SuqOjHEz5/g/OupOS90oxi1mjlto9T8YadqkVpJHp97cws+/BxJ6HBOMkD0zmmXjDX5otbiFtbRT28TeWqSIGDvnDYz37Z60t8MX0kNq2MFPNRJAQT5efccD4OB9RVdppup6ld3SqAUF0zFscxvuycd857VnsgD2/SCv8+stUcez/AJTeR+A9GUEmOQLKu/ylJVIycHIA9DXyzxVaiz8RX1qAB5LKpOfe9kc/QivrN1f3uk6DJe6pc3byQx+yI7ZQZCBxk7Tx8eMV8Wu7ue9u57m5kLzTuXdic5P98V37M9VnZ2ax1JtWdqhfM8skEl7CjPsDOBu9KhKgjuJIwwYJIybh0ODjIrwHDA+ldHndgH7K2AObmffFRpaaVFcojG4kO7/Iicj76Mg0fSAdt1Hq7Y6+X5Y/KnHh5EjtoGCjhAD+NF3Jy+8Ae0vp8f61j5NY4yFRNVdKuwGDaWvhmy3L+o6oxJzulVSR9GpjPqPh+1sri5SK7Zo0LCOQE7j2XkngmgQ7L7RAI9fSk/i29Y2EFupAMspZsd1UcfeaWi+vkAN8/UwnHpYyQYpudf1W7upLme+uRI7ZGyVlCegUDAAFazQ/0najaCNNWtY76IYDSp7EuPwJ+mawLADjNRyRg+lbD4MbiiJlDKwPJn3CPx/4dkl2pdzQh14eS3YKp+Jxx86xumfpI1qTV7WC7ktzbyXIjkZYgBtLYyPQc56msPNMzqqg8YqoZ8skdc9fT40rHpMaDqG+Ukz9JeW+T7aZz1x/Wsx43l1q1sFfSbaQq0imWeBiZEXPOExzn1Br55JdzNbRSK7o0iZyspBFHaPqOpLFPDHf3DRlGZgXP8JHHp2+lZ6YVQ7j4lhVpo/Dl1r+pR3EN+yzxq3si8t3Xcvb2guD26k0brj6noVl+s6bZWqL5jPPMF80Rg857EDPfkD4VmbXVdXaJyNTuwVjXkykkgD4+tRk1nX4VDjWrh425CuEOfhytHuQvZnBjcDjqSOveLnlE8d89xE4yq+REIWH4kVo7PxhDbwbfEMUVrKFJBgl8zdgZ93GQT0HXms1p8bxXsLXISe3diHhnXegGCfZXoOewFZae6uNRnM92yb8YWNIwqIOcBVHAFGqjNy1UPzguPTNAVHuu+Iv9oL4PNalYHXy0ijbBZQcgOe/OD8O1Zm8mZgYT0U9+TnGOvwxTXS8Jf2xZS+XYBV6kkcUmuAfMYnq3P3n+VVYa3bRE5fhuUIeDVg4C1WvQ1YoPs1UZMJFOpFER+zCrD+Ig/ShxwT86IQZtjntIB91A0ZjktO95jgEkd66u0/hj8q6kv8AFKMXwyyxuLi3vpJbVlUlTGwkPskHqD9M/ZU5L+4gkd7eeVJp4w8kiSEN6cn+I9T35oi+hiMEF6nW4jjyno+WVh/9aUso8y4xnqefhmurTGyJ7LaigY307XtRshk3s08LKY2trmd3jdSOhXd+HSpX4tL+0nmt7GxsZLePexhmf2+QNoUk8nnAHpSi3nMEjOIkcsu3a6hgM/CtBq9uD4VguY7eNrYzALMsRTa3QgZPOefh0x0zXnpXH1i1pkP0maxzRFgsZuU85tiDnnuRQwHPFWRrukVc9SBTzEL3NfYTFLSMZxmNT8euKvW+SOPaInml3YCqOcUskbHunlQUAz6E1RrhZFtrqJioYFSQcZPb8TWQcIfJR8zZGbYvI6jN7mSRlaO3A+BbP4VnvEk7yX6CRAmxACoOcZJzXR393IyqZ3K5z1xx9nwoPUnSW43IqqNoJweORn684+yq9Pp/TezJ9VqMb4/aJAQmRSwPI6fGqejEY570dbndEPUjI+BBqm4i9vcvzNVK3NGSPj9oYQc1KLncpHVT/P8AKo17GcSKaYeohe5odMn8zTERgCU45+FOPD0aATO453bf7+tZzQnBSWM8lW3CtLYnZYo2MGQn6/2KxtWNu5fnNjT+5AZKwgISW25JTcnp0JxUjGWtYo9uWUgHn40RbMBfykHHmAPyfUVdtRJAPdxlvuqFnIaUheJTdfs7mzOMZLHHxwayCr5ct6uOUlKj5ByK1V/KH1GxRfVs/wDxNJru32atqKAEjLEYH21VpW2ij5H7xGVLaDWhcbJFY5XHI+OaU6hIZJi7nLFRn59T95NPLXabWV8YAII+WaU6vEscse3/ADQqT99X4G95kmpX2CAJ0NWgDa2eQR7J9DVaDCmrIio9/JU9cVWZEsguSxz1zRsK5s5iOxUmhpU2OORhuVP8QpjpkTSWV96iNSfhyaXkNLcbiFmpRpePNO5QfY711X6W8cLuzMPdx0JrqS7e7gRyCl5jHXtSs5dHhgs4LeO4llaWbYxZhkk8kk+pOOnNZpFO4gZ564ovVyPPQo2d8SNxVujWqXszwSNsk2Foz6kdqPGBixXO5AcmbaZVDCE9M7Cw3Hqa+ieAbVNV8K32m3km9HZl8s/5PQj7azF1aR2DI7wL5QQAhQSTnuSaZ+B0ujq7SW0YAf3yjexxyDUOqf1cJINVz+UoTD6b0Zi9SsZtN1KexnUiSCQqc9x2P2jB+2rtHt2u9WtLeNdzvIML645/KrPEk7T6/fSSEEiZl4+Bx+VX6HLd2DPe2lzFDIRtysqBwPtrQ3k4gx7IkAT/AFaHgzSSeEdbQM8i2o3OzKDKRkE/KgfFuhz6RpFhFeXcLyTSkrHGp9kAHkZ6jnHTvRcPjnVEZHuo7a5ZOjEqM/PacfcKReJ9fn165S51JVUxqViii6IO5z3JqHCmoOX31tEryMgSh3FUgaC3KqCS3DMRjA+FBk5/Opucnhifmc1E4Faiipnu1wi3bMJA4ZT9Qaisz5Ofe6D4VCBsSbT7rcGp3DftCeBjrjvQ1zGBiUBkJF2YYDjqasmZTHlfe4IPavYzjbu91uDkZoizjaWGa33jAGQNoPB+P2VxmoQkQsaHmQ0aVIb/ADI6rEVOS39/OtK95aukUcVzCFU/xisjAQJEIAOSAeaZvLEknl/qySNnkQy7sfdU+owjIwMfpspVKmngkVmidXRuoOGBwKIhYuZXXJIUAd+c/wBKzenadZ31rcym3miWAEmUFMZ7Ljrk/AH7KHtZjHcJb2ckhC8SFyQpz0JA90D1NRNpAbo9SoaiqvzHpEg1a0Zhn2iSfT2TULo/9uzk5BYvkY+J/KrEuVM0MZlhlaPP7WF9yN7J6HAqjU5li1aWS4dUAlZNxOBk80Cq11XiOLAG4utI+JkGeVYAfKhdaTC25P8AARz3x3oqPUbSG6kUyEozN7SrkHil2oaglyR5cG0YPv8AJzmrsSvvupFqHxnHQPMCU+yakvu+lVgkCpZ3VbUz7lqFcbZM7T0I/wAp9aZWlw1hb3cRUFp0VFIOQRycj7KVO2VUelGW8gltfIlJ3AnyXx7h9M+h+2l5FBHMZjam4nqICPyrq8S3cZDSkY4wRiuoLHzlABrqAsS2CxJwMD5URaSyQTCaIjenIzVFWRdGp7AEVJFJBufQIETWtBiyMNMu3g9HJx17c0T+jhXtzqZnaKNQfIjiLDduXdnjr3pb4X/7qb/1F/EVDTP/ABjJ/wC/H51g7LGXFfE2XPwP5mNvJDcX1xIWDF5nbcOhyxpnBHDDbRhNRJbblohat7PP8W7n6ClY/fn/AFn8TTO26H/TWvmoKBM/TcuT/P7ESq6n8gBhKJGPRfLx+dUJdK27zEjw3Vex/lVmqfvI/wDT+dL2okQFbnM2ZkyUJ7cJEsh8liyfEYxVWKsNd2p4FCRsbJMr6c1YCSdx59RUTXq9T8q8ROqZYMbDg5AGRmoxztESUYrnrirU6H5fyqB/KhrxGEkCxKh61cLqXaERioHpxVQ6VOP939przAHuCpIPBk082KIypKyuOAVJGKKs7y6m3wSzu0XGcsSBz/SqD/uzfMUfb/75qP8AoFJeqMoximEMl2xJbhQFG8A4569/vqvV5V1CyupvMTzY5QTGoxtGcEn1Jz1r29/3RP8AUfwoJeusf83/AO6lxqKDeb/eVZW7XxFQ5A6/WvSvNe1M9a0ZlysrUelTavGronjPUG4NnsKLthuiUHjmhoej/wCmibL3V+dLfoyjBywjOFYrpf8ArU8cEo/4rjiQfH411Cy9BXVJsJ5uaB4NT//Z"/>
          <p:cNvSpPr>
            <a:spLocks noChangeAspect="1" noChangeArrowheads="1"/>
          </p:cNvSpPr>
          <p:nvPr/>
        </p:nvSpPr>
        <p:spPr bwMode="auto">
          <a:xfrm>
            <a:off x="63500" y="-333375"/>
            <a:ext cx="1190625" cy="6762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8374" name="AutoShape 6" descr="data:image/jpg;base64,/9j/4AAQSkZJRgABAQAAAQABAAD/2wBDAAkGBwgHBgkIBwgKCgkLDRYPDQwMDRsUFRAWIB0iIiAdHx8kKDQsJCYxJx8fLT0tMTU3Ojo6Iys/RD84QzQ5Ojf/2wBDAQoKCg0MDRoPDxo3JR8lNzc3Nzc3Nzc3Nzc3Nzc3Nzc3Nzc3Nzc3Nzc3Nzc3Nzc3Nzc3Nzc3Nzc3Nzc3Nzc3Nzf/wAARCAB5ANYDASIAAhEBAxEB/8QAHAAAAgMBAQEBAAAAAAAAAAAABAUCAwYAAQcI/8QARBAAAgEDAwIDBQQIAwQLAAAAAQIDAAQRBRIhMUEGE1EiMmFxkYGhscEHFCMzUtHh8BVCchY0Q4IXJCU1NmJzdJKisv/EABkBAAMBAQEAAAAAAAAAAAAAAAIDBAUBAP/EADERAAICAQQBAgMHAwUAAAAAAAECABEDBBIhMUETIjJRYQUUgZGhwdEVcfAjJEKx8f/aAAwDAQACEQMRAD8A+bvc+1uBJIPJzTiK58y4ds8hS2fSlWmw20k2y8l8pApdpMZwo7KO7HNPLPw/qFzZS6lZ27JBtYxrJJ7cgHUY6dqzc7ovZqauJT3UqjkCzxyzzqkPJ3E96aWt9BfyMtoXcoAdxGAfrWatHaSS5kDJsFozKkg4OCDtA9T+dNbBLSxhNxaahHaXO5S8LSeaq9cjcvY+hGfjScuOxZPMNMnNVxOs7lzC0GRhQWkCjJXHTP215FPDOrCMgHYVI/8AMMkH7qU2VveQ6k0cEqeWJCHmL+yy55IzjPFMJLVLIB45FkE0hberhhjJwOPhyc+vwomQKe4sHf4lLTkMewBqU1wDGVC7mJBHFBzbkl2MO/NQkkcbSvBLYBamVdRdAQkvhMKufmaCkuf2wxkDP21OaUkFwjRxgDaHGOe/WgnOJBkDrTEX5xbGFQXE93ex28RjUs2wGQ4GfUmn+r6Lqei2yTahJayxOdu63YnBPTOQOv8AKkFvFDBdxbvMDOxVmU+0uSOVz8K0/iCSOTQ7hI725lFvJHsEj7gdxBx15xz8ulJzORkVV6P0jceK0JPcT29ydns9hgZryCV5LhMnJwfwNDKrooHHNFaVbrd34jkuIbYMrYkmYqmfQntRHyZ4L1PbSTEbNyDjrnFdNc7IZJWG50UkLnv60xvvD+oaPj9ctv2J9yeNt8b/ACYfnS2efNu8fIDDBA7ilBrb5xu32xn4K0Gx8TRXdxqV7Ks0ZCiOMgADsSew/rQni/S7XRb6NNNuDJBKCGjMgdo2Hr8/yoHTrewhkNpfxzyQzkGNlcLzgqcg8HGTjj1pp4w/w6O3EVnaoku5F80Pu3ADHskH0HII5IzRbmGoFE7T44qB6VYSSOfnEdtM28Kp71qzahbXkdF3eZnqeP51j7TCgnoRTaXULmSLAfYoXAH2f1odRjZmFRmnZVWzHflBofc2gLgPnq2M/gaS6jIqJuyMdCB3qiDUbiM437kPBU81V55Sfzv1eK5VeRFNuKZB6kKRn5E4ocWJlbkwsmVWU8QyCNrS0TULlDukJSyjdNwdxnLEEj2R9vPbihNR1IGciE5ZR+0YdGbucelFX82p3Fjbald21v8Aq6Myx+wVEmW90DOcDHQcYpBeKEnlUYADZAGQBn51VhXcbaSZTtXgRpPeSmJCzsCWUAt6HP8Af21ZrN9J+sQwqPb93aoySR2ArtIumgk2rEJpXiCxkgZjI3ZPIPOMc0/sItQszfX3lJPLZj2sqMtxk7WABzz8emKW+UYyLr/2NXCciHbArmFrLTEmvzIku9VccewSpIU5PXHPwzXUv8RS5sP8O8q4UzzrfMLlyWQlSuD3JwRzmupiJuFkwCtGgItjjkLbmAKBhlT8a22jTyiCyje+kayuGMUkMR5QnG1uOp4934nrWVtoHeOWWBd3kH2wD1Hy70y8PxXN3dxpaMkcW9WcSthOvQfE+mKn1PvFnxKsKhO/MKtdKRbnXQWOLNhtYgLwMsRjt0+6h4Z4YruQTeQIXO4BxwSAOQe2eP7NaDUvCepKL1ILuMw3p3s8aliOMbcHqKRaD4dvp7yUakwgtrQftppeVXH48D8M0jHlx5FJ331/n5wwShAqAPdQy3sszxkBZtwjDllZc5Zee2eRTjV3SSJIbWICGFBuBOSvOcY9cHp/Ok+prpl3rMo0SSeWFyTvnUBXbuRjsaBnvBGRbIu1VIEjke0SOuB2FUnDvK14ihlCKSRwYVeBw8byqV392GATnt86qYom9SAwPTB6H+80X/i1rNaRabLamRSF3OhC456/E/1ryfRzdaO2q6ZDIIYuXjaUOxHqR/fyroJHD8RRF2V5lerSxjT1ijkdvbHvShs9e3b+lKBG7ldkbNgjOFJxUDK0jruPCj14NNrW+txpk0UjokkikZQEE4U7c/aB9aeAca0BEEjI19SVsYnu2lYwyhHVSCQRzgDj6021y1e2tkt94MFyBNEjkEL09pTnIHz9DQmhppciofK8x195Gbax+3qKeXclkNXt1lSSbT1tcxR7/bQMT7GfgfuqR3p/7SxVIAHzmPMmwhCc9uvWrbeQiaMqPaHSir6aJAqxxxm3l3L+8wSVPbtwfhzQFkS9yig4JOBTviS4o+19t3NFoviWSwaOyuYzfWMuFNoPaJJ/h9D91Wa1oE02oH/AoGuoZYyywqQZIvUNyRx8+9KdF0y9kuLi7CbU0+Izsc+nAHXv/Ot7oMo0+L9ekidp51zGRnckfOQc+uPuqXIVxOGH4wxbKZk9Y8J6lpuh22oaoNt01yqeUuCsKFT7xH+YnHfFe6HGmq6o1hq14EsTbMhlkxiNm90qcYU7uQfgc1tvFMy6hZvIJnkgkjxHHnaF4zux3Oe56YoXw9ZxWfhwSmKNbm7YPOpHtBBwox67WLf81e+8gix4nVxtto+Ynv8A9Gt5bLJLpt/DeRqMhHXY5+GQcE/SsiDkOCm10yjJ6EcHivsUt60Vhc3u1FtoVYqOnmSE4VR8AcDPc/KvjUkm7UbtsAM00hOPXcSaLC75L3eILUlCeRjOE4z0q6WMRWfQknIJroNoKtuU57npV14f2QRcgntTCx3ATyjgyJuLjUdJsrEP5kkcpKZzuRRgAemOtDa/Yvp17C12BK8oE28SA555BXtzxz17UeqxWMMTifbdBdzAZGAfTHwoS7l0253lFUSv/mMYH9fvo8bEPYHEHIAUon3QrTtTsUurScSiB0dt+5MjBB6n54rVah4o02ysWtNNdryaQlmli4jye+4/ln7K+bp5aOyuMjsV9f5UxjGnG03OkpPuiPzT1peo0eN2BazUbp9Q7AiwP0lOp3D3GpTySOpzgJtGAExwAPSupnDiSZoVRAEQZxD5hJ7k5rqb6wUVU4cG4lr7jbwNHHdQanErhGO1gxXgAU6lsLBtLmvlzbTRBizRgAbguAenHXP25rPfo5mD6jdW4H722b7MEfzpvq+5PB+pSKcP5qqx9QSAfuNZOo3jVFAasj9ZdiKnT7j4kPCeq3EOje2zyLbwSTkMSzHGTjn4Cm11+r+JrGHSZ7trM6hZefblOBLKMFgfUDKnHfJ9KS+E1A8K305HL20wyTjG1SOPrVni63Nt4V0t4n8i908RSw7eGIVVDkfAblrqqv3o0KN1f4fzE5mvD+FzBhbjTNQa2n9maKUxSrjd0Pb5kVHVYXS+Z3y/m+2px1yefwNM9bvV1mWxvV4uZspceWO47j76H1ubMywmRp2iJYSNkkA44/vpWyjkkEij5ma6jaVB48QGztnur7yo3CEjO7b0wBxgfKtP4YSb9XuIYryW1eK3ZpUU437TyvPTqPsrJxySQuJImKsPaz8a0sSXUMEF5Zwq016vmrG45cEZPPfOCMfOg1IJFCN0hSjfczl9bLZ3M1qkglWNiocdGHavFB/Vi5A28CvLmUSyTysoBlYvhexJz9K8d91qq9OegqoXQuRmgTJW8zRSAo+1h7rdR8j8KZNqk0to7rjz3Hlg/nSqGEMuS4UfGiVgH7vzVY+9kcEH50DqjGyI7C+RVodTRajpsLeGreS1cSPaBFAHDsWYh8j05U1mg5V+6kdOeaPj1TECxTM5eME8dGPbp+dLC5aQufeY5NLwIyghvnO5mQkFZqdB1e7ttPktrVdwllLSsXOT7IAB+A5NDRX15Y6xbzGdyWwZI88FAeePrSyz1GeyEi2xQeZ1LLmvLecrd/rc5aVic8nnNLOD3Ma4MJcvAE+nWpZFntmKugxPAT/Ac5+eM5rtTuB+t21obp4YLq4Qr5f/ABFY4cEYyc4B+36KfD+rRXNibeGVXltMSRb8giPBBBB7r0+Ix1rQ+F5Un1CfUViCRQ24WLLA8seRn4bR6dazkwsr00qbKNtjuUfpAuJIbWx0uBTHbgiaR26DbjavHHx+wV8mMpIlGSGdyxIHPWtP441BptQuDLdwybv3McTtJgHglienwANZhIgANzDkZHPNaeBKWzI8jEnaJbbyojZywQdQB9KJsrgm6Bk/aYB4Pfig9p6jsKlYoC8jkjKxlgPtFMZVIJnFZgQJOdzc3kszE7+qkfh9KrEfmTIq9WXK/ePyNRt2xNuHcD8KjFIVmV+6EEfWjAPiLseZ3HORz1FHLEjpGpP7wHp2Pal+c4xR1vG0ttM/XyYWz+VBk6uHiPNQeQXFnI0UrNG47ZIyOxrqZ6fDaahbbdQuHedMbFjwWVOepPx7V1AcyKaYG40YywsH9Yx/Rq23XACMllZAfmM/lTnWZXbR/Eln7OyCMSDPqCDWV8N3X+E60jXLiM29yUlBz2DKfv8Axp/rdpqUBvL0JH5N8CJbV+oQ9Fb06diOe9Z+ox/7sOfNV/cH+JZga9MUH1nngyF49Olt4A0t5ewkEO2IrdG6Ej1PBq3xdZx6Jp8M8upz305iazWCd9wRjtLEEdsevqtLdG1O40pTLHFCsMkfmKpYsykggDPPoOD2I6ZrPazd3dxePFetl4ZH+rHJ579qfjwu2oZj1/3E5siJiUDuMdE1C0gJkuVWZ24KvgbAMYI+fNK2P61qczxblWWR2XYN2BzgfTArzS8G7IMqRfs39p8YJ2njnuaqsphHtDgGIclGGQeKtGMK7ESU5Syqp8GETzfvmbbISoVGJztA/E49aa29teanounyaekkl5Hc7AqMNx2gkYyR0AU4FI53idm8veM9j2qUUrrbLamQRqZ1kWQttMbcDI9PnXSlgQN1MahuoaVfRtcyzWc8LqDJKk0ZQj1IzwRn0pfbQCSByWULkc5+tazwzr2s3LG0m1aOWxVcPFqMYkVvgGPtZx6n60wvdN025bzdMURswyIWRfLbHqpBOPtqZ9T6bbDKMeD1BvAnzy4eOS4kZSAobHwqGB1OPhX12w0VZrVhceHbVnUAIUCgOvOeemenFE/7H6bIS0ulWsY5xhF/Ic0k/aiLxtP6Tp0JPO4T44o9knOeccDmiLtFjMQVNjeWC67iSDk9c+owePWvrsXgjTd2UtUXHJIGMfSuf9HmiyE7rVyzd1kIJrq/aWN+dpqA2lIFbhc+OK1WbsRsRyTgV9Q/6PdI3Mojl+H7Vq8H6P8ARzwyTfZMwr39UwHwfynBpXHmfKpVUoAVLnOAMZya+umOPw14QttPhkVLspm4cDoSNzk57Y/Cgr/wFpNhZyaiWuFEA81V3k7iORx9lXx6Rf65MjS3UT2W0q8cjnIbGMKRzg56+g+nc2oGVQBwPrO4sO0liep8vubhr25knkXaWYYX0Ge/9+tEPtBDAc9K3TfoyWEAm5kK9nJ/pUj+jxcgi65HrRPrcCkLz+U8mBzZsTHQadPcwiQ7YrZmIMr9Picd+/0ocyIFaOIYUDBY9Sc5JP0FONb0m80RpnkbzreB1RinJXcOM56A5wD0zxSS7hS1ZkjuY7hSA4kjBAORnv8ASqMZ3i/EHJS8CCK2Dx6VynnPxqC9TUkPSqDJZ7k8Ufp9wUiliHuyht49QFOPvNLxkg0RakhlwezZ+lA4BEZjPMv0sBpTjrsBOO/SuqOjHEz5/g/OupOS90oxi1mjlto9T8YadqkVpJHp97cws+/BxJ6HBOMkD0zmmXjDX5otbiFtbRT28TeWqSIGDvnDYz37Z60t8MX0kNq2MFPNRJAQT5efccD4OB9RVdppup6ld3SqAUF0zFscxvuycd857VnsgD2/SCv8+stUcez/AJTeR+A9GUEmOQLKu/ylJVIycHIA9DXyzxVaiz8RX1qAB5LKpOfe9kc/QivrN1f3uk6DJe6pc3byQx+yI7ZQZCBxk7Tx8eMV8Wu7ue9u57m5kLzTuXdic5P98V37M9VnZ2ax1JtWdqhfM8skEl7CjPsDOBu9KhKgjuJIwwYJIybh0ODjIrwHDA+ldHndgH7K2AObmffFRpaaVFcojG4kO7/Iicj76Mg0fSAdt1Hq7Y6+X5Y/KnHh5EjtoGCjhAD+NF3Jy+8Ae0vp8f61j5NY4yFRNVdKuwGDaWvhmy3L+o6oxJzulVSR9GpjPqPh+1sri5SK7Zo0LCOQE7j2XkngmgQ7L7RAI9fSk/i29Y2EFupAMspZsd1UcfeaWi+vkAN8/UwnHpYyQYpudf1W7upLme+uRI7ZGyVlCegUDAAFazQ/0najaCNNWtY76IYDSp7EuPwJ+mawLADjNRyRg+lbD4MbiiJlDKwPJn3CPx/4dkl2pdzQh14eS3YKp+Jxx86xumfpI1qTV7WC7ktzbyXIjkZYgBtLYyPQc56msPNMzqqg8YqoZ8skdc9fT40rHpMaDqG+Ukz9JeW+T7aZz1x/Wsx43l1q1sFfSbaQq0imWeBiZEXPOExzn1Br55JdzNbRSK7o0iZyspBFHaPqOpLFPDHf3DRlGZgXP8JHHp2+lZ6YVQ7j4lhVpo/Dl1r+pR3EN+yzxq3si8t3Xcvb2guD26k0brj6noVl+s6bZWqL5jPPMF80Rg857EDPfkD4VmbXVdXaJyNTuwVjXkykkgD4+tRk1nX4VDjWrh425CuEOfhytHuQvZnBjcDjqSOveLnlE8d89xE4yq+REIWH4kVo7PxhDbwbfEMUVrKFJBgl8zdgZ93GQT0HXms1p8bxXsLXISe3diHhnXegGCfZXoOewFZae6uNRnM92yb8YWNIwqIOcBVHAFGqjNy1UPzguPTNAVHuu+Iv9oL4PNalYHXy0ijbBZQcgOe/OD8O1Zm8mZgYT0U9+TnGOvwxTXS8Jf2xZS+XYBV6kkcUmuAfMYnq3P3n+VVYa3bRE5fhuUIeDVg4C1WvQ1YoPs1UZMJFOpFER+zCrD+Ig/ShxwT86IQZtjntIB91A0ZjktO95jgEkd66u0/hj8q6kv8AFKMXwyyxuLi3vpJbVlUlTGwkPskHqD9M/ZU5L+4gkd7eeVJp4w8kiSEN6cn+I9T35oi+hiMEF6nW4jjyno+WVh/9aUso8y4xnqefhmurTGyJ7LaigY307XtRshk3s08LKY2trmd3jdSOhXd+HSpX4tL+0nmt7GxsZLePexhmf2+QNoUk8nnAHpSi3nMEjOIkcsu3a6hgM/CtBq9uD4VguY7eNrYzALMsRTa3QgZPOefh0x0zXnpXH1i1pkP0maxzRFgsZuU85tiDnnuRQwHPFWRrukVc9SBTzEL3NfYTFLSMZxmNT8euKvW+SOPaInml3YCqOcUskbHunlQUAz6E1RrhZFtrqJioYFSQcZPb8TWQcIfJR8zZGbYvI6jN7mSRlaO3A+BbP4VnvEk7yX6CRAmxACoOcZJzXR393IyqZ3K5z1xx9nwoPUnSW43IqqNoJweORn684+yq9Pp/TezJ9VqMb4/aJAQmRSwPI6fGqejEY570dbndEPUjI+BBqm4i9vcvzNVK3NGSPj9oYQc1KLncpHVT/P8AKo17GcSKaYeohe5odMn8zTERgCU45+FOPD0aATO453bf7+tZzQnBSWM8lW3CtLYnZYo2MGQn6/2KxtWNu5fnNjT+5AZKwgISW25JTcnp0JxUjGWtYo9uWUgHn40RbMBfykHHmAPyfUVdtRJAPdxlvuqFnIaUheJTdfs7mzOMZLHHxwayCr5ct6uOUlKj5ByK1V/KH1GxRfVs/wDxNJru32atqKAEjLEYH21VpW2ij5H7xGVLaDWhcbJFY5XHI+OaU6hIZJi7nLFRn59T95NPLXabWV8YAII+WaU6vEscse3/ADQqT99X4G95kmpX2CAJ0NWgDa2eQR7J9DVaDCmrIio9/JU9cVWZEsguSxz1zRsK5s5iOxUmhpU2OORhuVP8QpjpkTSWV96iNSfhyaXkNLcbiFmpRpePNO5QfY711X6W8cLuzMPdx0JrqS7e7gRyCl5jHXtSs5dHhgs4LeO4llaWbYxZhkk8kk+pOOnNZpFO4gZ564ovVyPPQo2d8SNxVujWqXszwSNsk2Foz6kdqPGBixXO5AcmbaZVDCE9M7Cw3Hqa+ieAbVNV8K32m3km9HZl8s/5PQj7azF1aR2DI7wL5QQAhQSTnuSaZ+B0ujq7SW0YAf3yjexxyDUOqf1cJINVz+UoTD6b0Zi9SsZtN1KexnUiSCQqc9x2P2jB+2rtHt2u9WtLeNdzvIML645/KrPEk7T6/fSSEEiZl4+Bx+VX6HLd2DPe2lzFDIRtysqBwPtrQ3k4gx7IkAT/AFaHgzSSeEdbQM8i2o3OzKDKRkE/KgfFuhz6RpFhFeXcLyTSkrHGp9kAHkZ6jnHTvRcPjnVEZHuo7a5ZOjEqM/PacfcKReJ9fn165S51JVUxqViii6IO5z3JqHCmoOX31tEryMgSh3FUgaC3KqCS3DMRjA+FBk5/Opucnhifmc1E4Faiipnu1wi3bMJA4ZT9Qaisz5Ofe6D4VCBsSbT7rcGp3DftCeBjrjvQ1zGBiUBkJF2YYDjqasmZTHlfe4IPavYzjbu91uDkZoizjaWGa33jAGQNoPB+P2VxmoQkQsaHmQ0aVIb/ADI6rEVOS39/OtK95aukUcVzCFU/xisjAQJEIAOSAeaZvLEknl/qySNnkQy7sfdU+owjIwMfpspVKmngkVmidXRuoOGBwKIhYuZXXJIUAd+c/wBKzenadZ31rcym3miWAEmUFMZ7Ljrk/AH7KHtZjHcJb2ckhC8SFyQpz0JA90D1NRNpAbo9SoaiqvzHpEg1a0Zhn2iSfT2TULo/9uzk5BYvkY+J/KrEuVM0MZlhlaPP7WF9yN7J6HAqjU5li1aWS4dUAlZNxOBk80Cq11XiOLAG4utI+JkGeVYAfKhdaTC25P8AARz3x3oqPUbSG6kUyEozN7SrkHil2oaglyR5cG0YPv8AJzmrsSvvupFqHxnHQPMCU+yakvu+lVgkCpZ3VbUz7lqFcbZM7T0I/wAp9aZWlw1hb3cRUFp0VFIOQRycj7KVO2VUelGW8gltfIlJ3AnyXx7h9M+h+2l5FBHMZjam4nqICPyrq8S3cZDSkY4wRiuoLHzlABrqAsS2CxJwMD5URaSyQTCaIjenIzVFWRdGp7AEVJFJBufQIETWtBiyMNMu3g9HJx17c0T+jhXtzqZnaKNQfIjiLDduXdnjr3pb4X/7qb/1F/EVDTP/ABjJ/wC/H51g7LGXFfE2XPwP5mNvJDcX1xIWDF5nbcOhyxpnBHDDbRhNRJbblohat7PP8W7n6ClY/fn/AFn8TTO26H/TWvmoKBM/TcuT/P7ESq6n8gBhKJGPRfLx+dUJdK27zEjw3Vex/lVmqfvI/wDT+dL2okQFbnM2ZkyUJ7cJEsh8liyfEYxVWKsNd2p4FCRsbJMr6c1YCSdx59RUTXq9T8q8ROqZYMbDg5AGRmoxztESUYrnrirU6H5fyqB/KhrxGEkCxKh61cLqXaERioHpxVQ6VOP939przAHuCpIPBk082KIypKyuOAVJGKKs7y6m3wSzu0XGcsSBz/SqD/uzfMUfb/75qP8AoFJeqMoximEMl2xJbhQFG8A4569/vqvV5V1CyupvMTzY5QTGoxtGcEn1Jz1r29/3RP8AUfwoJeusf83/AO6lxqKDeb/eVZW7XxFQ5A6/WvSvNe1M9a0ZlysrUelTavGronjPUG4NnsKLthuiUHjmhoej/wCmibL3V+dLfoyjBywjOFYrpf8ArU8cEo/4rjiQfH411Cy9BXVJsJ5uaB4NT//Z"/>
          <p:cNvSpPr>
            <a:spLocks noChangeAspect="1" noChangeArrowheads="1"/>
          </p:cNvSpPr>
          <p:nvPr/>
        </p:nvSpPr>
        <p:spPr bwMode="auto">
          <a:xfrm>
            <a:off x="63500" y="-333375"/>
            <a:ext cx="1190625" cy="6762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8376" name="Picture 8" descr="http://t1.gstatic.com/images?q=tbn:ANd9GcR2Z3hTOHuQECX9o9qesWSOiU6W5ljLBRGr3FIOWB8p8wpC0g21TQ"/>
          <p:cNvPicPr>
            <a:picLocks noChangeAspect="1" noChangeArrowheads="1"/>
          </p:cNvPicPr>
          <p:nvPr/>
        </p:nvPicPr>
        <p:blipFill>
          <a:blip r:embed="rId2" cstate="print"/>
          <a:srcRect/>
          <a:stretch>
            <a:fillRect/>
          </a:stretch>
        </p:blipFill>
        <p:spPr bwMode="auto">
          <a:xfrm>
            <a:off x="5868144" y="2636912"/>
            <a:ext cx="2664296" cy="2304256"/>
          </a:xfrm>
          <a:prstGeom prst="rect">
            <a:avLst/>
          </a:prstGeom>
          <a:noFill/>
        </p:spPr>
      </p:pic>
      <p:sp>
        <p:nvSpPr>
          <p:cNvPr id="9" name="8 Rectángulo"/>
          <p:cNvSpPr/>
          <p:nvPr/>
        </p:nvSpPr>
        <p:spPr>
          <a:xfrm>
            <a:off x="5508104" y="5085184"/>
            <a:ext cx="3384376" cy="1477328"/>
          </a:xfrm>
          <a:prstGeom prst="rect">
            <a:avLst/>
          </a:prstGeom>
          <a:solidFill>
            <a:srgbClr val="FFC000"/>
          </a:solidFill>
        </p:spPr>
        <p:txBody>
          <a:bodyPr wrap="square">
            <a:spAutoFit/>
          </a:bodyPr>
          <a:lstStyle/>
          <a:p>
            <a:pPr algn="ctr"/>
            <a:r>
              <a:rPr lang="es-CO" dirty="0" smtClean="0"/>
              <a:t>El decreto decía: “y que ninguno pudiese comprar ni vender, sino el que tuviese la marca o el nombre de la bestia, o el número de su nombre</a:t>
            </a:r>
            <a:r>
              <a:rPr lang="es-CO" dirty="0" smtClean="0">
                <a:solidFill>
                  <a:srgbClr val="FF0000"/>
                </a:solidFill>
              </a:rPr>
              <a:t> (Lea Apoc.13:17).</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8376"/>
                                        </p:tgtEl>
                                        <p:attrNameLst>
                                          <p:attrName>style.visibility</p:attrName>
                                        </p:attrNameLst>
                                      </p:cBhvr>
                                      <p:to>
                                        <p:strVal val="visible"/>
                                      </p:to>
                                    </p:set>
                                    <p:anim to="" calcmode="lin" valueType="num">
                                      <p:cBhvr>
                                        <p:cTn id="22" dur="1" fill="hold"/>
                                        <p:tgtEl>
                                          <p:spTgt spid="5837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to="" calcmode="lin" valueType="num">
                                      <p:cBhvr>
                                        <p:cTn id="32"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1296144"/>
          </a:xfrm>
          <a:solidFill>
            <a:schemeClr val="tx2">
              <a:lumMod val="20000"/>
              <a:lumOff val="80000"/>
            </a:schemeClr>
          </a:solidFill>
        </p:spPr>
        <p:txBody>
          <a:bodyPr>
            <a:normAutofit/>
          </a:bodyPr>
          <a:lstStyle/>
          <a:p>
            <a:r>
              <a:rPr lang="es-CO" sz="3400" b="1" dirty="0" smtClean="0">
                <a:solidFill>
                  <a:srgbClr val="FF0000"/>
                </a:solidFill>
              </a:rPr>
              <a:t>Se acerca el tiempo en que no podremos vender a ningún precio</a:t>
            </a:r>
          </a:p>
        </p:txBody>
      </p:sp>
      <p:sp>
        <p:nvSpPr>
          <p:cNvPr id="4" name="3 Rectángulo"/>
          <p:cNvSpPr/>
          <p:nvPr/>
        </p:nvSpPr>
        <p:spPr>
          <a:xfrm>
            <a:off x="395536" y="1844825"/>
            <a:ext cx="5256584" cy="5016758"/>
          </a:xfrm>
          <a:prstGeom prst="rect">
            <a:avLst/>
          </a:prstGeom>
          <a:solidFill>
            <a:schemeClr val="accent6">
              <a:lumMod val="40000"/>
              <a:lumOff val="60000"/>
            </a:schemeClr>
          </a:solidFill>
        </p:spPr>
        <p:txBody>
          <a:bodyPr wrap="square">
            <a:spAutoFit/>
          </a:bodyPr>
          <a:lstStyle/>
          <a:p>
            <a:r>
              <a:rPr lang="es-CO" sz="3200" dirty="0" smtClean="0">
                <a:solidFill>
                  <a:srgbClr val="0070C0"/>
                </a:solidFill>
              </a:rPr>
              <a:t>Pronto se promulgará el decreto que prohibirá a los hombres comprar o vender </a:t>
            </a:r>
            <a:r>
              <a:rPr lang="es-CO" sz="3200" u="sng" dirty="0" smtClean="0">
                <a:solidFill>
                  <a:srgbClr val="0070C0"/>
                </a:solidFill>
              </a:rPr>
              <a:t>si no tienen la marca de la bestia</a:t>
            </a:r>
            <a:r>
              <a:rPr lang="es-CO" sz="3200" dirty="0" smtClean="0"/>
              <a:t>. </a:t>
            </a:r>
          </a:p>
          <a:p>
            <a:r>
              <a:rPr lang="es-CO" sz="3200" dirty="0" smtClean="0"/>
              <a:t>Hace poco esto estuvo a punto de ocurrir en California, pero fue sólo una amenaza de que soplarían los cuatro vientos. </a:t>
            </a:r>
          </a:p>
        </p:txBody>
      </p:sp>
      <p:pic>
        <p:nvPicPr>
          <p:cNvPr id="20482" name="Picture 2" descr="http://t2.gstatic.com/images?q=tbn:ANd9GcSWAA4UQTLt_lsPd5m_wrH2bOwX5CyPKpaUQ_VyK-jA2wwtyiLCAg"/>
          <p:cNvPicPr>
            <a:picLocks noChangeAspect="1" noChangeArrowheads="1"/>
          </p:cNvPicPr>
          <p:nvPr/>
        </p:nvPicPr>
        <p:blipFill>
          <a:blip r:embed="rId2" cstate="print"/>
          <a:srcRect/>
          <a:stretch>
            <a:fillRect/>
          </a:stretch>
        </p:blipFill>
        <p:spPr bwMode="auto">
          <a:xfrm>
            <a:off x="6300192" y="3861048"/>
            <a:ext cx="2133600" cy="2047876"/>
          </a:xfrm>
          <a:prstGeom prst="rect">
            <a:avLst/>
          </a:prstGeom>
          <a:noFill/>
        </p:spPr>
      </p:pic>
      <p:pic>
        <p:nvPicPr>
          <p:cNvPr id="20484" name="Picture 4" descr="http://t2.gstatic.com/images?q=tbn:ANd9GcT3U6stGbMYHMJwvdijzS55DLwk0Aa1fJbfbCR9fgKCe6FgwHsS"/>
          <p:cNvPicPr>
            <a:picLocks noChangeAspect="1" noChangeArrowheads="1"/>
          </p:cNvPicPr>
          <p:nvPr/>
        </p:nvPicPr>
        <p:blipFill>
          <a:blip r:embed="rId3" cstate="print"/>
          <a:srcRect/>
          <a:stretch>
            <a:fillRect/>
          </a:stretch>
        </p:blipFill>
        <p:spPr bwMode="auto">
          <a:xfrm>
            <a:off x="5796136" y="1196752"/>
            <a:ext cx="2952328"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20484"/>
                                        </p:tgtEl>
                                        <p:attrNameLst>
                                          <p:attrName>style.visibility</p:attrName>
                                        </p:attrNameLst>
                                      </p:cBhvr>
                                      <p:to>
                                        <p:strVal val="visible"/>
                                      </p:to>
                                    </p:set>
                                    <p:anim to="" calcmode="lin" valueType="num">
                                      <p:cBhvr>
                                        <p:cTn id="25" dur="1" fill="hold"/>
                                        <p:tgtEl>
                                          <p:spTgt spid="20484"/>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20482"/>
                                        </p:tgtEl>
                                        <p:attrNameLst>
                                          <p:attrName>style.visibility</p:attrName>
                                        </p:attrNameLst>
                                      </p:cBhvr>
                                      <p:to>
                                        <p:strVal val="visible"/>
                                      </p:to>
                                    </p:set>
                                    <p:animEffect transition="in" filter="blinds(horizontal)">
                                      <p:cBhvr>
                                        <p:cTn id="30" dur="500"/>
                                        <p:tgtEl>
                                          <p:spTgt spid="20482"/>
                                        </p:tgtEl>
                                      </p:cBhvr>
                                    </p:animEffect>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940152" cy="6453336"/>
          </a:xfrm>
        </p:spPr>
        <p:txBody>
          <a:bodyPr>
            <a:normAutofit fontScale="92500" lnSpcReduction="10000"/>
          </a:bodyPr>
          <a:lstStyle/>
          <a:p>
            <a:pPr algn="ctr">
              <a:buNone/>
            </a:pPr>
            <a:r>
              <a:rPr lang="es-CO" dirty="0" smtClean="0"/>
              <a:t>    Hasta el momento éstos (cuatro vientos) son retenidos por los cuatro ángeles: “hasta que sean sellados los siervos de Dios en sus frentes” </a:t>
            </a:r>
            <a:r>
              <a:rPr lang="es-CO" dirty="0" smtClean="0">
                <a:solidFill>
                  <a:srgbClr val="FF0000"/>
                </a:solidFill>
              </a:rPr>
              <a:t> (Apoc.7:3).</a:t>
            </a:r>
          </a:p>
          <a:p>
            <a:endParaRPr lang="es-CO" dirty="0" smtClean="0"/>
          </a:p>
          <a:p>
            <a:pPr>
              <a:buNone/>
            </a:pPr>
            <a:r>
              <a:rPr lang="es-CO" sz="3600" b="1" u="sng" dirty="0" smtClean="0">
                <a:solidFill>
                  <a:srgbClr val="FF0000"/>
                </a:solidFill>
              </a:rPr>
              <a:t> ¿Estamos enteramente listos?</a:t>
            </a:r>
          </a:p>
          <a:p>
            <a:pPr>
              <a:buNone/>
            </a:pPr>
            <a:endParaRPr lang="es-CO" dirty="0" smtClean="0"/>
          </a:p>
          <a:p>
            <a:pPr algn="ctr">
              <a:buNone/>
            </a:pPr>
            <a:r>
              <a:rPr lang="es-CO" dirty="0" smtClean="0"/>
              <a:t>    Hay una obra que debe hacerse todavía, y entonces se les ordenará a los ángeles que los suelten, para que los cuatro vientos puedan soplar sobre la tierra.</a:t>
            </a:r>
            <a:r>
              <a:rPr lang="es-CO" dirty="0" smtClean="0">
                <a:solidFill>
                  <a:srgbClr val="FF0000"/>
                </a:solidFill>
              </a:rPr>
              <a:t>-5T 152 (1882). </a:t>
            </a:r>
          </a:p>
          <a:p>
            <a:endParaRPr lang="es-CO" dirty="0"/>
          </a:p>
        </p:txBody>
      </p:sp>
      <p:pic>
        <p:nvPicPr>
          <p:cNvPr id="20482" name="Picture 2" descr="http://t1.gstatic.com/images?q=tbn:ANd9GcRInHhxSfvSYrfH88rNS07a_2ukazDLsjDr4-0vFg55d46hxJGrnw"/>
          <p:cNvPicPr>
            <a:picLocks noChangeAspect="1" noChangeArrowheads="1"/>
          </p:cNvPicPr>
          <p:nvPr/>
        </p:nvPicPr>
        <p:blipFill>
          <a:blip r:embed="rId2" cstate="print"/>
          <a:srcRect/>
          <a:stretch>
            <a:fillRect/>
          </a:stretch>
        </p:blipFill>
        <p:spPr bwMode="auto">
          <a:xfrm>
            <a:off x="7631832" y="260649"/>
            <a:ext cx="1512168" cy="1944215"/>
          </a:xfrm>
          <a:prstGeom prst="rect">
            <a:avLst/>
          </a:prstGeom>
          <a:noFill/>
        </p:spPr>
      </p:pic>
      <p:pic>
        <p:nvPicPr>
          <p:cNvPr id="20484" name="Picture 4" descr="http://t1.gstatic.com/images?q=tbn:ANd9GcRTfd-guuGNeihlFcQhWQM_g3eHCp77f3z5DbjWr6ZGBKvp7zFbjA"/>
          <p:cNvPicPr>
            <a:picLocks noChangeAspect="1" noChangeArrowheads="1"/>
          </p:cNvPicPr>
          <p:nvPr/>
        </p:nvPicPr>
        <p:blipFill>
          <a:blip r:embed="rId3" cstate="print"/>
          <a:srcRect/>
          <a:stretch>
            <a:fillRect/>
          </a:stretch>
        </p:blipFill>
        <p:spPr bwMode="auto">
          <a:xfrm>
            <a:off x="7524328" y="2276872"/>
            <a:ext cx="1619672" cy="1656184"/>
          </a:xfrm>
          <a:prstGeom prst="rect">
            <a:avLst/>
          </a:prstGeom>
          <a:noFill/>
        </p:spPr>
      </p:pic>
      <p:pic>
        <p:nvPicPr>
          <p:cNvPr id="20488" name="Picture 8" descr="http://t3.gstatic.com/images?q=tbn:ANd9GcQY8AS-nMzujd6oQWPhpsjBVCaeAc7tfwcnqJ1WZAYy_TN-vCBESw"/>
          <p:cNvPicPr>
            <a:picLocks noChangeAspect="1" noChangeArrowheads="1"/>
          </p:cNvPicPr>
          <p:nvPr/>
        </p:nvPicPr>
        <p:blipFill>
          <a:blip r:embed="rId4" cstate="print"/>
          <a:srcRect/>
          <a:stretch>
            <a:fillRect/>
          </a:stretch>
        </p:blipFill>
        <p:spPr bwMode="auto">
          <a:xfrm>
            <a:off x="5724128" y="2276872"/>
            <a:ext cx="1656184" cy="1656184"/>
          </a:xfrm>
          <a:prstGeom prst="rect">
            <a:avLst/>
          </a:prstGeom>
          <a:noFill/>
        </p:spPr>
      </p:pic>
      <p:sp>
        <p:nvSpPr>
          <p:cNvPr id="20492" name="AutoShape 12" descr="data:image/jpg;base64,/9j/4AAQSkZJRgABAQAAAQABAAD/2wBDAAkGBwgHBgkIBwgKCgkLDRYPDQwMDRsUFRAWIB0iIiAdHx8kKDQsJCYxJx8fLT0tMTU3Ojo6Iys/RD84QzQ5Ojf/2wBDAQoKCg0MDRoPDxo3JR8lNzc3Nzc3Nzc3Nzc3Nzc3Nzc3Nzc3Nzc3Nzc3Nzc3Nzc3Nzc3Nzc3Nzc3Nzc3Nzc3Nzf/wAARCACKALwDASIAAhEBAxEB/8QAGwAAAgMBAQEAAAAAAAAAAAAABAYCAwUHAQD/xABBEAACAQMDAQYDBQUFBwUAAAABAgMABBEFEiExBhMiQVFxYYGRFDJCobEHI8HR8BUzUlOSFiQlYoLh8SY1Q3KT/8QAGQEAAwEBAQAAAAAAAAAAAAAAAQIDAAQF/8QAJREAAgICAgEEAwEBAAAAAAAAAAECEQMhEjEiBBNBURQyYVJx/9oADAMBAAIRAxEAPwDi90zNNIWOSSf1qjFE3ABkYj1qrbXpPCCXZAV9mp7DUglFYWwbKsGvtpq8IfSpCMnyqi9KzUD7TXu2iRCT5VIQNjpVF6Vh4gm2vdporuW9K97hsdKP4zDxA9pr7YaM+zn0qaWx8xS/im4gQU1JVrQS0B8qIisNzABetH2UhlEyhGTViwSHop+VdN0P9nUk9ut1qcwtLZhkLjxN/Kt+y0jsvp8gW1tGupemSS/Pt/IUtRvQyVnH7XSrycgRQSN7KTW1Z9jdYuORbbAfNmxXVJZGhljhgtwAwJ2KmCtG20cUg3zyhSBwN20/pzWckkNTObWn7O9SmO1nhU+5P8KOP7L7pADNdwID5sae9P7q2mklmaJI2PDSMRn68VZqWpw3H7q0kt3JGMq0Z/QUjm70bic2uf2f9ycf2jAfZSf0qk9gJyuY7+2PwO4V02z7PXLwh0kRS3XMQYfkavbS9atztFhpd6g/CZDG30ZT+tZ5YrTYDk7/ALPNTAyJbZh8HP8AKq/9idSXgKn+uul3b26judb7JapZpn++s97J/qhbP1FD9x2Nfk6zqEB843lbI99wzU5ZIhRwqWHDnPrXy2zN0FbsWn7juYcmjF09AATn6V6K4oHC2La2TdTiro7Any/KmJLBm42cZ64omLSmYcoQvrin5RQeAtCw8sflVyaaT0WmyPSCoyQuPiKmmnFAPBkHzFb3kHihVXTD/QqxdN8tuab10l9uCh2gfeFERaI2MgMRjrSPOg8UIzaawPC14dNfzWnsaPuUHYCCeuajJp2xeUOOg4oe/ZuIjrpb55qbaeQOlNP2FtxGDz5YryPTZp5FjiiLOzbQM9TTPMjcULMNixYBUJJOBhetasGl3UCJdiBzHnwnGenWj9TjISTT9OhlhmiCs77iC5H3iPpit3sR2bm1nvbq5vp3hjHdtEp5J9K4Z+rt6QHSRtQ6xF2h0JoJQba/tl8cX+NR5jP5+lKn242kjCPc0qMdpGM4+P8AKnm40LQtKj7ucxRH72ZZGZh5cHPFCronZa4IP2mNCem2RgM+1LHKlFoEWkL8WrF5VdfDN3RXvCASPgATyaOt3na3Rd7xxjJLSHax+XNbA7C6ayNJYag+/Ocb1kGfbAx8qCXsNqVtN9pgvUnJ5CygqR8wT+hpPcj9jcky+01JJLcww3c5deCiGMtj12OAcV8tjFLNv328g/EZbcRlffFASaNdJK3fRxzD8QjIbYf+nBH0o6KaS18ME0ibeqsFuEPuv3h8hRv/ACwGpDbSQINliZoh0aC4z+R4/OrjqFrEu2W+1HS2wOZ1JQf9T7k/OsEdpI0nCy2ULMTjvbC5eJx7qRkexo291/VoGi+xQTXMcn/x3luuT7Mp5+lSnFvtCs247vW0QyWdxpupwnlcgwtj/wCylgfoKpbW58/732TuTKOpi7uVT7Nx+lLWqXkMXivezU1hcSHIm0+47pmPrwP1zWWuva0oxbX9y0Q+6bgRu/zOOan7d7Mo2LwsWcoI4ycmi4tJJIkG8gcbQPOm2y0WTI75xGBzwaNmtrNEkRpC0hAwo6V2y9Qo6KCjBp7Jj93ncepb61pW2liO2Zp0CKT05JNbkkcMln3iRKsQ6MDyKjp8lo8q7JMJnO85OSPialP1XSClZRBpKKm2UAYHPkAKvj0uCME7CFPQ9c+1ESub6Tu7dO9RG++zYAFHtEIx3cJBJGScDjjpSSzu6NQENNCqHiQsTwEPHzzVcloFk2RxjaR4mGc0VdXMwRBBEFfgDcMe5qMBuHV2lV9547xQTj3qbzNOjIBubWGPKMABxt25z86rns4lBYrnA4Cng1pNbNOYo44nZmOcv0FSns7hF3i3wF8Jwckiisz+w2jEmtYVO8AA9PhVdpLFazidUfCNgsmMgnitOe3ZQI4YVKyMMBucH41Q+kT3Nq8seSMkN3fIYjyFK8smN4iRq2nWlzezMt/LbXKQk947hTIRjgAjkDJ9yK+7OaxqPZ17i409+8iZBs3DPeycALj86ZLKxt71W07U4ALZ5RKJCcGNgOufQ9DStBo+kprMzXN00bNPmHYQV44BJznNcqu6oHFBtz21gvrpzrGkWsiAgPJAxDj1IBNMrdkrC3aO6tWaSCWLvFz0C9eRWBrek6VquurDJ3UNpHgN3YBkfpwOeOPWma61u3hEcccLRW9vGqwpuBxt6Zwc11Y+VbYk1vQPFpKW9woWfYJV3qEJU49T5D36VdFc6zDc/wC5yrJAq8rG7Ow+JBIJ+VUwdtrKGcPJazMB96Qqo59eefzo+57S6MskU1ytyscnijnRQ658845Bplt6Qjv5BbjUL6WRTc22nTu3Cglo5CPgSw/Koi5s5gE1O0uYucBZHEq5+G4Z/Oth7W21a273SrxVDebxlo2P/MD/ADzUbXTrlExP3CZGChYSwv8Aow/rrVOSX8NaMuHstppm760vJocHOyUeEfP/AL003rXMlpb2Nj4IzhXm6YHmRzQKiKz3RW0BTfydxZo+nQHyFG2cDywmOVRZl/ulJAwYfCpSd7Zq+Qe5ksn1BILWUu9uNrDPgjz1Y/HHFYGr6LFa3hSxSZ4mUNlYywyfQjyptfSbW32OLfBRtwZOTn1IqMsGphy2l3NlFA3iKsOd3mam3XRk/oCe1MdrJG4YvnIx1paunFqSmTIzNgZPma2e1OoXEM0hTKIiHgedJWjSWd8wvNWkv2cAuiQA7Rj+Pv1rlyZVScmXgtWNl0pttL33cu1MhdiJxRmj6SLu2Z4bVkV1DJLJxz8BQK39lrl1b2HdFkQbwry4IGOrACngQNHaLHbIqhF2hNxC4+VLT02JOVaAL2G9tI0XTYLVyeG37V4qu3t7xhvntLEy7Rkq3So2WkX73outQliUKTtVeTmi9Qit9+6fUJl4AKxnGaoo2ydl1qJZA7zw2w28Ltctn+VEWqxZKRrEAeWCsSaxY9T02JDbWkEt0wPIOW5+J5ou0F/JzBZwWMZ+8WXLH5U9aFaZq7MvyWGPLyqMcMKvuTG7zI6n6UJMYYpFE00k8rHAjzgH5CjhtQAcL6KKEtLQrAtXt1eykdYtzKM4BwT7H1rl2p9o7+C7ktI7qYNMx/dkBA/kASvtyR1xTv2r7T2unXdnpjTlZJ3HeFMZVQR+uaze0jwSXokkt07uaLaCwAkU85PqOMfnSS5S8bLYlXaBdPGgXWi20uqSNFcxp3c8SsQqN6FR5YqiDR+z8moJdKypbSBo92SDxjOPTy/OgdSsVktvtsfjkhZY5l6b1PRqM1lNJtdOjtbW4mluT0jTjBPXNRlk8draOhRp1YsdqrTTbvWoLfTEEcasCzIMbR60F317bXyxRzfarcsFWF07wn5/96dOzvZ+2ZGN5AcsM43Hn3pjsNM0iA99HYkyLwC0pbHtnpV8Up6l0DJJJUZf9gWV8sETRpFI0SsFU5y34h8RSxq2jXGju8tl3kcQkwVZcJJ8ME8/SunxtFndGpt2YcsqBmx7mszUNFivb1JRdM6phiJnzuby48q7VlbOdS3sXNA0+5vebjU9sbuRFEmScZ44GMUyydmWEZWyu2Vk4wzk817oej3en24RGjjbzMKjxe7Hr9K3EujAFF28MeTgYcsT+VRk2CU/oVP7N1q3lCtmRCfIcH6UbaaXeId6ieNyfEWbP5UwG+iLFUWZsdSsZIoW41LYSsds28/5nFNGUnpIHKTPQr2sBYSu588rx8/Ss8akhJMlvE7Z5IPWrm+0XOTOS2eiICAKrW0QDxLGD58VSMI15G18i920uQZWiKZY8ADqc+VKmi9mtZgeQT2zRRyEhEcnJ9DkZpkuz/6qSR23pEDkdQCcc1ff9qZZjLHZ7cJuLMRjao6muFYouCsum1pC3Y79A7RgXUqLKwAXA/veeV5/rmuinVpUsxOrGRu737ShQYPT+s1y7R2btXq6uMEIxKmYHb1xnmup240/TLTu76eNnjXLICcDy4XJpFx5qjZGvlGdpi6lqt0txJIYoOTlcFvzrVudJtgO/wBQuDsXzdsDFYY/aBYC7W1s7VyozuKrnAHngVRrYftRayNZXoEcbg4KspXA5HPU81ZXz2T4yf8AEaP+0uj6dM1vZJlmOWkPAJ9z1NDWF7quu6uEjuXt7eHxkjjcPTFC9n9Ds723/c27RmM+OZ33Bj559a1W1u00y4XTdLiWaVh4cnBkb39KRp45OwtLqK2amoTWOg2Ul/OeEHicjLN8B6UjL+0O7vJrlbS3XbGVLk5JRDxwPXP8aI7YST3kdxb3E+9JACtsg5i455zzyfSkHT9I1rT+9a1tkYAhiJogwK56HnrjBqc5OUbQ+PEl+xr2dld9oNTjLSy97azMJLhvCeuf0pxfs3Pd2we4uYjKigIViw7cdGOefpX1noEln2deXuzBdOgkLocDOOm3yHliq31pUsrZZXy0LKjOCefCRnj4099S+hu/1PTb3EMebaODvgoDJKMqw+ND2mnmW/Z7yKNmU/gTAyPP2rU0m2aYyXEjL3MgUgr0BxkkV4moW1tPIiBTnlpJOMnijxhNqbWzW1aRNX7q7IycEYFRgdg3MmEL85NZaapAbp2G52B4xyKssbc3lyJy7BS4wKpasxu/bCzsU5VSFrxXJkDMcckdPSvJFjiZlUgfvBWZqeoJBuA5xuprol2bL6gtsMJKeQCBnihR2rjgk/fWqOvqvBpNn1SSVsgHpihJLktySc1XGlLsHBUdUt9ct9QiAs54opD+Gbg1bHp6qTNJOJJD+L+VcnhmJOcmi/t0+3b38u30DmqPEl+rE9t/A3at2gjspTFHh5Pfge9YE2uXEkhbvCufJTxS3e3JXPiPPWg+/ZuQxqqSoZY0NupRO9xJJG5iySS3XilqLuJLHVIIyxLwmPcTgkk9aYNTmjTv3mY4VfI4zSNbRXuq3cttpaOQ/VznCj3rzMPlHZ0LowdO1Se2aANI0T2soD92Su4Z/wDNOt3rssqW9vbxKttIzRQmVg0hGMnnPPiHTHn9Qb7sTcWKo628sqPlbqZ1x14G0enSnDsZ2Uezhee7tEaCPxRyTlixwvO1eg53c1DrJoZtVZfpemWXZ/QZtaMveT9yzsHPl6D51DspqEd83eaxfbDLiYxvgbsjOF9BWRr93Bc289oG7uK5iZAhPKgnH8KTdLv/ALLeRwXhIayUDY/hDqPQj5VXNaXJCqPLTOo9se1bQKLHSwsduyB2lCeFlPp8vzpBS61jUu0LXNlcTpDbkFpsZUDPTPn/ANqYNT0651+OK0s5Il75GcCOXKL6jGOAMAefX5VbpWsjRNNhsTHHHcJIpGCCsqn4+hqLn4cpdhUVF0hw0vSBcx95qZgdkzn7PH3Zc5I8RBOen9YoyxmTRruZCoW0dS8ZPJwOtZunayk4ka1lUxdysyvs2uqt5EdCTjj+skX91a38i2KvvYFN+3nBPln2FLCbrQri29h+s6osekyyEgh48R4/ECOCPqK5fqMqpBPHExM91IUVf8A/ER8sgVtdqbxYJbld+NsihBngDcOMe2ayNH0uXv7+9dd4IbYSc5BzyKpJSpDQSib8HaCTUNLhigVoZUfxJ+FhjiqdMs59QMn2oqzZJYrxzU9BsTtiATq2T9K2uz6hZJzjwnJ9uTVN1bBJpdAegaZBDJcZGWVqO09+62Ff8ziqtPkVYrls84zQFvd9zbxsSc7iaZUhG2wzUdSCM4J53mli4umkduc5Jqu7v5bqRicYDHjFULuPJoqRqo+Z8DmqclvjV7JkV8sYXrV4sxFIyATn5VapIFe7SfgKrlOxfaqc6NQBfSA8GqYyNg4qu4cs+TXiTKBgkVRTsxr9rrzuY5B155XPWmPS5LjStHsb94kWU7VlhjUcBuB9Mik7thC8l8sURAZ3yMnpUn1FLiyAv702rRkQGRGzvPLeIn0Cjp615sWo40rG70dng1SxBMU08RkijDyFiOKhqWq262U0jvsURbgDwcc8/lXJ4O0El7ILWwja7IIzL3eC/oOegAAoztDNeQaHdvdxmNhEAVL5JPOATUU5N0B4knYuR2V/rF8Dp8Ms+SPu9B1xk+VOA/Z9NNcW8qKrSqu24Z2yHGOQB5cE1mfs7bUL7s5fwwEWoiZe5cHxSOCCc/DjFMGr9t30dre8WRfskp7uVG/BIAOcjyx/XNUncY0wtu9Gz2S7Hx6BDOXABbARVJOFA4yfXk0h6zYQz3epWPdFWs5TJDMp5HCsEx8efbFdB0vtZZ6tZd5DKcJlcnnJA/nXNRqKXfae/eOTcQJCEx+LaAD9AQPc0iipJI0HK25Dqlklnp9lKxAYWJB/5mBAX9aTbTtPDpl/ebFaUQ3KqNvORsxu9t2c++aL1vthHqGj2Een4ad0ZCQfueWfrSrougSXlpHdszCSSQM5J+90z9c0kXwdFP8AprXMNxqZS/mZ8TTnAPw8/pXQrfTltNBJCgOyZJHXof51mXtnHbWdhAq+HvXPT0xTTqmIdHCj/LA/SrronOXRmaAvdWck0nARSRn51VpdwIrK4lOM7SOavllFvpDhcZ2gHFKs2qI2mtBE2XYkkDypZTSYq2EnUo7e1uCJl5AA8Qz0rAXUbiYqEHgAIwKFMTbMOS3nzR1lGOu0VJzsPRO3ibHizk80V3YA5Aq5I1C5qEvAJp4yB2UHCjJqCneaqkdnkwOlEwptGTXVGVIxPhRigbtuMZ4q65l2A5oDc0uT5UykZA0y5GcULsyTxRVxkDGahGPDzVU9GYR2z3rcxzoCQjc4HPvSxE0l3YPBbBpEt50YyY5wAVYn606dqF8bADgjzpLSwea6ljjmkjTb41jcruHPX16VxxpwQUaPZbtDe6atutrYBnPLOxwW4H/mi+0faS+1ILazpHtd8uvmff4Vt9mOy9tbzRd9ENxY7d5zkCj9f0a3jsj3KIjAHlR8aZRkw2jC7IXl7cWX2bTTsaHe5Zvuk+Zx54zxWvpHZ5JYbeK7fv7i5l75+85EYJyeKxuxEsVndy99IQ0jGJYR8dxyfrUtO7S3EdxPcmN2aCdrVogOcgZ4+YpPURb38DJ1odu0EcVnHK6FI1C48C4HA8se1co7M3M51OS4hj3d8+459c7gPpkU0dqLrVbix71h3QcFxjnAwat7B6SvdBiBkEHHyH86lCe7RukaNr2bhsrW4aKLEcUeI1YcjC5/U/nRfZq1C6daR453j58j+VNWtIsemT4AAIb+X8KwOz2FS2X0Bb9aCXlZNStButqWm0+NRyZHH1xRvaK7SOzVHYAeEc+4rOvrlXvNObH3WYk+wpa7T69BqN0bCE5IyS+eM+laWRRQErLNc11TH9jgmCswGTg8/Ol6BsMeRu+FDQmaYGOdFO3gMKLiQR8CuOWRt2N0E/e60ba+Ac0HHgHPnRQfiim5AC++4ql5C+QKCkl8WAavtgfvGuhS4mL4IMnJq+TCg49q8EoA61VLNu48qeOSwAsyGQ/CqyoRCAKudx0qtuQa6IyMZ04O7HlUVUgUTInnUMVXkYN12YPIwJzxS7pcLXF7OqMFYgcn3rZ1v+/agezv/uMvy/WuLFJ8DJj7pEiHUCpbLKgFfag6PGUIz4iDWdpRP9rTc+RotuY2z/iNehhVgfZzLVLe8i15jZnDjkZ4+6c/zp30CyS+t4r5bN0NzKWlMh4JCgEj/SKzbkA64xwP7l/4U86OAvZy22gD9x5VHKvJoZ9Gd21tlTRmO37sQHHxBozsVZrHbFj04H6V926H/Ap/YUX2X4sOP8X8BUFFcgOT4Ghr0iiwuBxxET9c0sWsn2Z0BIBWH+FbXaMn7Fcc/gpP1V2Wc7WI8PkaE9Ah0UahqXfvDDFKN6RucZxnmsGaSGSRHVSrr94HyqrVvD3DLwc9R71QCTK2TnivPySdjmpFOuCa8EwY8UDF9350SlTWwWGJJ5mvpbnyBqluE4oZutXxswfbNvbJom4uhAikbeuPE4X9aFs+lWuob7wB9xTXcqAROo4XJWPOM479a+N8R0ETDd1E68j1r4xpn7i+XlXssaY+4v0q0UhbZSb/AC2MRf8A7rU1vJHB2xRnHXEwOKiY0z9xevpUHAUeEAe1Xi9hPWupdjZgG4dB3g5ryORmQFlAPoGzVDE56mrk+7TthR//2Q=="/>
          <p:cNvSpPr>
            <a:spLocks noChangeAspect="1" noChangeArrowheads="1"/>
          </p:cNvSpPr>
          <p:nvPr/>
        </p:nvSpPr>
        <p:spPr bwMode="auto">
          <a:xfrm>
            <a:off x="63500" y="-469900"/>
            <a:ext cx="1285875" cy="9525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0496" name="Picture 16" descr="http://t1.gstatic.com/images?q=tbn:ANd9GcT_zWQ1xFLznasDshfST5USP0ZOoY_hBdGzzLT4VF9ZHJA2qdlClQ"/>
          <p:cNvPicPr>
            <a:picLocks noChangeAspect="1" noChangeArrowheads="1"/>
          </p:cNvPicPr>
          <p:nvPr/>
        </p:nvPicPr>
        <p:blipFill>
          <a:blip r:embed="rId5" cstate="print"/>
          <a:srcRect/>
          <a:stretch>
            <a:fillRect/>
          </a:stretch>
        </p:blipFill>
        <p:spPr bwMode="auto">
          <a:xfrm>
            <a:off x="5868144" y="188640"/>
            <a:ext cx="1728192" cy="1944216"/>
          </a:xfrm>
          <a:prstGeom prst="rect">
            <a:avLst/>
          </a:prstGeom>
          <a:noFill/>
        </p:spPr>
      </p:pic>
      <p:pic>
        <p:nvPicPr>
          <p:cNvPr id="20498" name="Picture 18" descr="http://t2.gstatic.com/images?q=tbn:ANd9GcRmwd2ltwiSKuZ2epTpBr2ICHc2OSZ-L6Huhg3svWxjsC7YPHMgCg"/>
          <p:cNvPicPr>
            <a:picLocks noChangeAspect="1" noChangeArrowheads="1"/>
          </p:cNvPicPr>
          <p:nvPr/>
        </p:nvPicPr>
        <p:blipFill>
          <a:blip r:embed="rId6" cstate="print"/>
          <a:srcRect/>
          <a:stretch>
            <a:fillRect/>
          </a:stretch>
        </p:blipFill>
        <p:spPr bwMode="auto">
          <a:xfrm>
            <a:off x="5868144" y="4149080"/>
            <a:ext cx="3024336" cy="22947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496"/>
                                        </p:tgtEl>
                                        <p:attrNameLst>
                                          <p:attrName>style.visibility</p:attrName>
                                        </p:attrNameLst>
                                      </p:cBhvr>
                                      <p:to>
                                        <p:strVal val="visible"/>
                                      </p:to>
                                    </p:set>
                                    <p:anim to="" calcmode="lin" valueType="num">
                                      <p:cBhvr>
                                        <p:cTn id="7" dur="1" fill="hold"/>
                                        <p:tgtEl>
                                          <p:spTgt spid="2049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anim to="" calcmode="lin" valueType="num">
                                      <p:cBhvr>
                                        <p:cTn id="17" dur="1" fill="hold"/>
                                        <p:tgtEl>
                                          <p:spTgt spid="2048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484"/>
                                        </p:tgtEl>
                                        <p:attrNameLst>
                                          <p:attrName>style.visibility</p:attrName>
                                        </p:attrNameLst>
                                      </p:cBhvr>
                                      <p:to>
                                        <p:strVal val="visible"/>
                                      </p:to>
                                    </p:set>
                                    <p:anim to="" calcmode="lin" valueType="num">
                                      <p:cBhvr>
                                        <p:cTn id="22" dur="1" fill="hold"/>
                                        <p:tgtEl>
                                          <p:spTgt spid="2048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0488"/>
                                        </p:tgtEl>
                                        <p:attrNameLst>
                                          <p:attrName>style.visibility</p:attrName>
                                        </p:attrNameLst>
                                      </p:cBhvr>
                                      <p:to>
                                        <p:strVal val="visible"/>
                                      </p:to>
                                    </p:set>
                                    <p:anim to="" calcmode="lin" valueType="num">
                                      <p:cBhvr>
                                        <p:cTn id="37" dur="1" fill="hold"/>
                                        <p:tgtEl>
                                          <p:spTgt spid="20488"/>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nodeType="clickEffect">
                                  <p:stCondLst>
                                    <p:cond delay="0"/>
                                  </p:stCondLst>
                                  <p:childTnLst>
                                    <p:set>
                                      <p:cBhvr>
                                        <p:cTn id="41" dur="1" fill="hold">
                                          <p:stCondLst>
                                            <p:cond delay="0"/>
                                          </p:stCondLst>
                                        </p:cTn>
                                        <p:tgtEl>
                                          <p:spTgt spid="20498"/>
                                        </p:tgtEl>
                                        <p:attrNameLst>
                                          <p:attrName>style.visibility</p:attrName>
                                        </p:attrNameLst>
                                      </p:cBhvr>
                                      <p:to>
                                        <p:strVal val="visible"/>
                                      </p:to>
                                    </p:set>
                                    <p:animEffect transition="in" filter="wheel(4)">
                                      <p:cBhvr>
                                        <p:cTn id="42" dur="2000"/>
                                        <p:tgtEl>
                                          <p:spTgt spid="20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dirty="0" smtClean="0">
                <a:latin typeface="Algerian" pitchFamily="82" charset="0"/>
              </a:rPr>
              <a:t>¿Habrán sido evangelizados ya todos los habitantes de la tierra?</a:t>
            </a:r>
            <a:endParaRPr lang="es-CO" sz="3200" dirty="0">
              <a:latin typeface="Algerian" pitchFamily="82" charset="0"/>
            </a:endParaRPr>
          </a:p>
        </p:txBody>
      </p:sp>
      <p:sp>
        <p:nvSpPr>
          <p:cNvPr id="3" name="2 Marcador de contenido"/>
          <p:cNvSpPr>
            <a:spLocks noGrp="1"/>
          </p:cNvSpPr>
          <p:nvPr>
            <p:ph idx="1"/>
          </p:nvPr>
        </p:nvSpPr>
        <p:spPr>
          <a:xfrm>
            <a:off x="0" y="1600200"/>
            <a:ext cx="5724128" cy="5257800"/>
          </a:xfrm>
          <a:solidFill>
            <a:schemeClr val="accent1">
              <a:lumMod val="20000"/>
              <a:lumOff val="80000"/>
            </a:schemeClr>
          </a:solidFill>
        </p:spPr>
        <p:txBody>
          <a:bodyPr>
            <a:normAutofit fontScale="92500" lnSpcReduction="10000"/>
          </a:bodyPr>
          <a:lstStyle/>
          <a:p>
            <a:r>
              <a:rPr lang="es-CO" dirty="0" smtClean="0"/>
              <a:t>Todo el que en ese caía malo quiera servir sin temor a Dios, de acuerdo con los dictados de su conciencia, necesitará valor, firmeza y conocimiento de Dios y de su Palabra; porque los que sean fieles a Dios serán perseguidos, sus motivos serán condenados, sus mejores esfuerzos serán desfigurados y sus nombres serán denigrados. </a:t>
            </a:r>
            <a:r>
              <a:rPr lang="es-CO" dirty="0" smtClean="0">
                <a:solidFill>
                  <a:srgbClr val="FF0000"/>
                </a:solidFill>
              </a:rPr>
              <a:t>–HA p </a:t>
            </a:r>
            <a:r>
              <a:rPr lang="es-CO" dirty="0" smtClean="0">
                <a:solidFill>
                  <a:srgbClr val="FF0000"/>
                </a:solidFill>
              </a:rPr>
              <a:t>344 (1911). </a:t>
            </a:r>
          </a:p>
        </p:txBody>
      </p:sp>
      <p:pic>
        <p:nvPicPr>
          <p:cNvPr id="19458" name="Picture 2" descr="http://t1.gstatic.com/images?q=tbn:ANd9GcQWgIGLR_Tp4DmnXInyQmHZ0oMFBYQ7vA_pcQCrx_9-elo_tRBtXA"/>
          <p:cNvPicPr>
            <a:picLocks noChangeAspect="1" noChangeArrowheads="1"/>
          </p:cNvPicPr>
          <p:nvPr/>
        </p:nvPicPr>
        <p:blipFill>
          <a:blip r:embed="rId2" cstate="print"/>
          <a:srcRect/>
          <a:stretch>
            <a:fillRect/>
          </a:stretch>
        </p:blipFill>
        <p:spPr bwMode="auto">
          <a:xfrm>
            <a:off x="5796136" y="1844824"/>
            <a:ext cx="2952328"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wheel(4)">
                                      <p:cBhvr>
                                        <p:cTn id="12" dur="2000"/>
                                        <p:tgtEl>
                                          <p:spTgt spid="1945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wheel(4)">
                                      <p:cBhvr>
                                        <p:cTn id="17" dur="2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heel(4)">
                                      <p:cBhvr>
                                        <p:cTn id="2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20280"/>
          </a:xfrm>
          <a:solidFill>
            <a:schemeClr val="accent3">
              <a:lumMod val="60000"/>
              <a:lumOff val="40000"/>
            </a:schemeClr>
          </a:solidFill>
        </p:spPr>
        <p:txBody>
          <a:bodyPr/>
          <a:lstStyle/>
          <a:p>
            <a:pPr>
              <a:buNone/>
            </a:pPr>
            <a:r>
              <a:rPr lang="es-CO" dirty="0" smtClean="0"/>
              <a:t>            </a:t>
            </a:r>
            <a:r>
              <a:rPr lang="es-CO" sz="3600" b="1" u="sng" dirty="0" smtClean="0">
                <a:solidFill>
                  <a:srgbClr val="FF0000"/>
                </a:solidFill>
              </a:rPr>
              <a:t>Habrá todo tipo de persecución </a:t>
            </a:r>
          </a:p>
          <a:p>
            <a:endParaRPr lang="es-CO" dirty="0" smtClean="0"/>
          </a:p>
          <a:p>
            <a:pPr>
              <a:buNone/>
            </a:pPr>
            <a:r>
              <a:rPr lang="es-CO" dirty="0" smtClean="0"/>
              <a:t>1) Las persecuciones de los protestantes.</a:t>
            </a:r>
          </a:p>
          <a:p>
            <a:pPr>
              <a:buNone/>
            </a:pPr>
            <a:r>
              <a:rPr lang="es-CO" dirty="0" smtClean="0"/>
              <a:t>2) Por parte del catolicismo.</a:t>
            </a:r>
          </a:p>
          <a:p>
            <a:endParaRPr lang="es-CO" dirty="0"/>
          </a:p>
        </p:txBody>
      </p:sp>
      <p:sp>
        <p:nvSpPr>
          <p:cNvPr id="4" name="3 Rectángulo"/>
          <p:cNvSpPr/>
          <p:nvPr/>
        </p:nvSpPr>
        <p:spPr>
          <a:xfrm>
            <a:off x="539552" y="3140968"/>
            <a:ext cx="4536504" cy="3108543"/>
          </a:xfrm>
          <a:prstGeom prst="rect">
            <a:avLst/>
          </a:prstGeom>
          <a:solidFill>
            <a:srgbClr val="FFFF00"/>
          </a:solidFill>
        </p:spPr>
        <p:txBody>
          <a:bodyPr wrap="square">
            <a:spAutoFit/>
          </a:bodyPr>
          <a:lstStyle/>
          <a:p>
            <a:pPr algn="ctr">
              <a:buNone/>
            </a:pPr>
            <a:r>
              <a:rPr lang="es-CO" sz="2800" dirty="0" smtClean="0"/>
              <a:t>Debido a las cuales la religión de Jesús fue casi aniquilada en el tiempo de la inquisición, </a:t>
            </a:r>
            <a:r>
              <a:rPr lang="es-CO" sz="2800" dirty="0" smtClean="0">
                <a:solidFill>
                  <a:srgbClr val="0070C0"/>
                </a:solidFill>
              </a:rPr>
              <a:t>serán más que imitadas (en el futuro) cuando se unan el protestantismo y el papado.</a:t>
            </a:r>
            <a:r>
              <a:rPr lang="es-CO" sz="2800" dirty="0" smtClean="0"/>
              <a:t>-</a:t>
            </a:r>
            <a:r>
              <a:rPr lang="es-CO" sz="2800" dirty="0" smtClean="0">
                <a:solidFill>
                  <a:srgbClr val="FF0000"/>
                </a:solidFill>
              </a:rPr>
              <a:t> 3MS 442 (1889). </a:t>
            </a:r>
          </a:p>
        </p:txBody>
      </p:sp>
      <p:pic>
        <p:nvPicPr>
          <p:cNvPr id="5" name="Picture 4" descr="http://t0.gstatic.com/images?q=tbn:ANd9GcSFmCutmnO8CmFsGLiGdcYeH3kMy5eP_p4RM7jD0noPELrjrioykQ"/>
          <p:cNvPicPr>
            <a:picLocks noChangeAspect="1" noChangeArrowheads="1"/>
          </p:cNvPicPr>
          <p:nvPr/>
        </p:nvPicPr>
        <p:blipFill>
          <a:blip r:embed="rId2" cstate="print"/>
          <a:srcRect/>
          <a:stretch>
            <a:fillRect/>
          </a:stretch>
        </p:blipFill>
        <p:spPr bwMode="auto">
          <a:xfrm>
            <a:off x="5364088" y="2852936"/>
            <a:ext cx="3312368" cy="2088232"/>
          </a:xfrm>
          <a:prstGeom prst="rect">
            <a:avLst/>
          </a:prstGeom>
          <a:noFill/>
        </p:spPr>
      </p:pic>
      <p:sp>
        <p:nvSpPr>
          <p:cNvPr id="6" name="5 Rectángulo"/>
          <p:cNvSpPr/>
          <p:nvPr/>
        </p:nvSpPr>
        <p:spPr>
          <a:xfrm>
            <a:off x="5220072" y="5157192"/>
            <a:ext cx="3672408" cy="1323439"/>
          </a:xfrm>
          <a:prstGeom prst="rect">
            <a:avLst/>
          </a:prstGeom>
          <a:solidFill>
            <a:srgbClr val="FFC000"/>
          </a:solidFill>
        </p:spPr>
        <p:txBody>
          <a:bodyPr wrap="square">
            <a:spAutoFit/>
          </a:bodyPr>
          <a:lstStyle/>
          <a:p>
            <a:pPr algn="ctr"/>
            <a:r>
              <a:rPr lang="es-CO" sz="2000" b="1" dirty="0" smtClean="0"/>
              <a:t>Recordemos que ya el protestantismo está pidiendo a los gobiernos que se imponga el domingo como día de descanso.</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4)">
                                      <p:cBhvr>
                                        <p:cTn id="36" dur="2000"/>
                                        <p:tgtEl>
                                          <p:spTgt spid="4"/>
                                        </p:tgtEl>
                                      </p:cBhvr>
                                    </p:animEffect>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 to="" calcmode="lin" valueType="num">
                                      <p:cBhvr>
                                        <p:cTn id="41"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736303"/>
          </a:xfrm>
        </p:spPr>
        <p:txBody>
          <a:bodyPr>
            <a:normAutofit lnSpcReduction="10000"/>
          </a:bodyPr>
          <a:lstStyle/>
          <a:p>
            <a:pPr algn="ctr"/>
            <a:r>
              <a:rPr lang="es-CO" dirty="0" smtClean="0"/>
              <a:t>En el último gran conflicto de la controversia con Satanás, </a:t>
            </a:r>
            <a:r>
              <a:rPr lang="es-CO" u="sng" dirty="0" smtClean="0">
                <a:solidFill>
                  <a:srgbClr val="0070C0"/>
                </a:solidFill>
              </a:rPr>
              <a:t>los que sean leales a Dios se verán privados de todo apoyo terrenal</a:t>
            </a:r>
            <a:r>
              <a:rPr lang="es-CO" dirty="0" smtClean="0"/>
              <a:t>. Porque se niegan a violar su ley en obediencia a las potencias terrenales, </a:t>
            </a:r>
            <a:r>
              <a:rPr lang="es-CO" u="sng" dirty="0" smtClean="0">
                <a:solidFill>
                  <a:srgbClr val="0070C0"/>
                </a:solidFill>
              </a:rPr>
              <a:t>se les prohibirá comprar o vender.</a:t>
            </a:r>
            <a:r>
              <a:rPr lang="es-CO" dirty="0" smtClean="0">
                <a:solidFill>
                  <a:srgbClr val="FF0000"/>
                </a:solidFill>
              </a:rPr>
              <a:t>-DTG 97 (1898). </a:t>
            </a:r>
          </a:p>
        </p:txBody>
      </p:sp>
      <p:sp>
        <p:nvSpPr>
          <p:cNvPr id="4" name="3 Rectángulo"/>
          <p:cNvSpPr/>
          <p:nvPr/>
        </p:nvSpPr>
        <p:spPr>
          <a:xfrm>
            <a:off x="395536" y="3501008"/>
            <a:ext cx="4824536" cy="3108543"/>
          </a:xfrm>
          <a:prstGeom prst="rect">
            <a:avLst/>
          </a:prstGeom>
          <a:solidFill>
            <a:srgbClr val="FFFF00"/>
          </a:solidFill>
        </p:spPr>
        <p:txBody>
          <a:bodyPr wrap="square">
            <a:spAutoFit/>
          </a:bodyPr>
          <a:lstStyle/>
          <a:p>
            <a:pPr algn="ctr"/>
            <a:r>
              <a:rPr lang="es-CO" sz="2800" dirty="0" smtClean="0"/>
              <a:t>Satanás dice: "... Por temor a que les falten el alimento y el vestido, se unirán al mundo en la transgresión de la ley de Dios. La tierra quedará completamente bajo mi dominio".</a:t>
            </a:r>
            <a:r>
              <a:rPr lang="es-CO" sz="2800" dirty="0" smtClean="0">
                <a:solidFill>
                  <a:srgbClr val="FF0000"/>
                </a:solidFill>
              </a:rPr>
              <a:t>-PR 136-137 (c. 1914). </a:t>
            </a:r>
          </a:p>
        </p:txBody>
      </p:sp>
      <p:pic>
        <p:nvPicPr>
          <p:cNvPr id="18434" name="Picture 2" descr="http://t2.gstatic.com/images?q=tbn:ANd9GcRKOzwHQGd4rpScQ-vgrbhfOk6RZ8-dOHSD541BdsEuI_zX5_NR"/>
          <p:cNvPicPr>
            <a:picLocks noChangeAspect="1" noChangeArrowheads="1"/>
          </p:cNvPicPr>
          <p:nvPr/>
        </p:nvPicPr>
        <p:blipFill>
          <a:blip r:embed="rId2" cstate="print"/>
          <a:srcRect/>
          <a:stretch>
            <a:fillRect/>
          </a:stretch>
        </p:blipFill>
        <p:spPr bwMode="auto">
          <a:xfrm>
            <a:off x="5652120" y="3356992"/>
            <a:ext cx="302433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18434"/>
                                        </p:tgtEl>
                                        <p:attrNameLst>
                                          <p:attrName>style.visibility</p:attrName>
                                        </p:attrNameLst>
                                      </p:cBhvr>
                                      <p:to>
                                        <p:strVal val="visible"/>
                                      </p:to>
                                    </p:set>
                                    <p:animEffect transition="in" filter="blinds(horizontal)">
                                      <p:cBhvr>
                                        <p:cTn id="16" dur="500"/>
                                        <p:tgtEl>
                                          <p:spTgt spid="1843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6156176" cy="6453336"/>
          </a:xfrm>
          <a:blipFill>
            <a:blip r:embed="rId2" cstate="print"/>
            <a:tile tx="0" ty="0" sx="100000" sy="100000" flip="none" algn="tl"/>
          </a:blipFill>
        </p:spPr>
        <p:txBody>
          <a:bodyPr>
            <a:normAutofit lnSpcReduction="10000"/>
          </a:bodyPr>
          <a:lstStyle/>
          <a:p>
            <a:pPr algn="ctr">
              <a:buNone/>
            </a:pPr>
            <a:r>
              <a:rPr lang="es-CO" dirty="0" smtClean="0"/>
              <a:t>   Precisamente, refiriéndose a ese tiempo de crisis, Jesús le dijo a sus discípulos: </a:t>
            </a:r>
            <a:r>
              <a:rPr lang="es-CO" u="sng" dirty="0" smtClean="0">
                <a:solidFill>
                  <a:srgbClr val="0070C0"/>
                </a:solidFill>
              </a:rPr>
              <a:t>“No os afanéis, pues, diciendo: ¿Qué comeremos, o qué beberemos, o qué vestiremos?</a:t>
            </a:r>
            <a:r>
              <a:rPr lang="es-CO" dirty="0" smtClean="0"/>
              <a:t> </a:t>
            </a:r>
            <a:r>
              <a:rPr lang="es-CO" baseline="30000" dirty="0" smtClean="0"/>
              <a:t>32</a:t>
            </a:r>
            <a:r>
              <a:rPr lang="es-CO" dirty="0" smtClean="0"/>
              <a:t> Porque los gentiles buscan todas estas cosas; pero vuestro Padre celestial sabe que tenéis necesidad de todas estas cosas. </a:t>
            </a:r>
            <a:r>
              <a:rPr lang="es-CO" baseline="30000" dirty="0" smtClean="0"/>
              <a:t>33</a:t>
            </a:r>
          </a:p>
          <a:p>
            <a:pPr algn="ctr">
              <a:buNone/>
            </a:pPr>
            <a:r>
              <a:rPr lang="es-CO" dirty="0" smtClean="0">
                <a:solidFill>
                  <a:srgbClr val="0070C0"/>
                </a:solidFill>
              </a:rPr>
              <a:t>     </a:t>
            </a:r>
            <a:r>
              <a:rPr lang="es-CO" u="sng" dirty="0" smtClean="0">
                <a:solidFill>
                  <a:srgbClr val="0070C0"/>
                </a:solidFill>
              </a:rPr>
              <a:t>Mas buscad primeramente el reino de Dios y su justicia, y todas estas cosas os serán añadidas</a:t>
            </a:r>
            <a:r>
              <a:rPr lang="es-CO" dirty="0" smtClean="0"/>
              <a:t> </a:t>
            </a:r>
            <a:r>
              <a:rPr lang="es-CO" dirty="0" smtClean="0">
                <a:solidFill>
                  <a:srgbClr val="FF0000"/>
                </a:solidFill>
              </a:rPr>
              <a:t>(Mateo 6:31-33).</a:t>
            </a:r>
          </a:p>
          <a:p>
            <a:endParaRPr lang="es-CO" dirty="0"/>
          </a:p>
        </p:txBody>
      </p:sp>
      <p:sp>
        <p:nvSpPr>
          <p:cNvPr id="61442" name="AutoShape 2" descr="data:image/jpg;base64,/9j/4AAQSkZJRgABAQAAAQABAAD/2wBDAAkGBwgHBgkIBwgKCgkLDRYPDQwMDRsUFRAWIB0iIiAdHx8kKDQsJCYxJx8fLT0tMTU3Ojo6Iys/RD84QzQ5Ojf/2wBDAQoKCg0MDRoPDxo3JR8lNzc3Nzc3Nzc3Nzc3Nzc3Nzc3Nzc3Nzc3Nzc3Nzc3Nzc3Nzc3Nzc3Nzc3Nzc3Nzc3Nzf/wAARCACLALoDASIAAhEBAxEB/8QAHAAAAgMBAQEBAAAAAAAAAAAABQYDBAcCAQAI/8QARBAAAgECBAQDBgMFBQUJAAAAAQIDBBEABRIhBhMxQSJRYRQycYGRoQdCwRUjUrHRM2KS4fAWFyRT8TRDcnOCorLC0v/EABoBAAIDAQEAAAAAAAAAAAAAAAMEAQIFAAb/xAAmEQACAgEEAgMAAgMAAAAAAAABAgADEQQSITFBURMUImHBMqGx/9oADAMBAAIRAxEAPwBb30KXZmOOV1M1j4RgsaREazAemIXo2V7xuCPXtjb3iYW2DpIHY9em4wZynLKGcKaupkQn8qKMQLTydTY774niQo3gQFvU4hjkYBkjg5IjKmXZYiKaU2sNywDE/wBMSJmcVGoRYwx7lvPAOnWZDsxF+wOLzQyVMaIo1E97Yzrq395jtNg8DEtHiSpV7OwK+g6Ytx19PWoy1sigW97e5xQpeHZ6geNdJHTUeuD2ScLaXEuYIvLXol7l/j5DC2NsbXcfEpDhiatTm0LK0THqxIv9sBcyyNKGqMFUqLIo20m43xpU1VHFGI4gojUWFthhR4gzmGok0JFG7r1ktuLdsXA3diQ4VRxFdsv21RsDbsBjwU0UYBcEufy32xbM0R/OV89jtj2QI5DRkOoFr2tg6VluBFnsA7n1OKOYGOpUoDsGUXti+nDFBIVMEoYtuCTbA+mpDLUJo88OOVUKQIGcXa9wSb2wO1CvcLUweWcky40a3JB2sNrWGLdbllDVXaohuCbm3fH3tKINKntucCMyznkjlxgO/l5DC4qZmyI21qKoBn1dlWVOeRHTaVG/Xwqf64CDIY4JgKdbX6eK98eSV0ha5hHi7jrfBjLFMUfMlN2PS+ClCvEBuV+Zey/JaKCNZJoI3mI8RPXfHshljlENGyhS2pgbm/pivVZg6rZGOthZQO2CGUUhhh5k12lfc33tgTgoMmHQqxwJJU5bT1UURqx/ZDUdIAuD1vjFOL+Kqd66opKLLqZ6JSyPzC13+GwsR6g/bG05zSftCkkpWmMcbqQ5Ubkfy+t8Z5/u5ymvD8pzFHGwD1DH3hqu1h0Fhtf4Yoh4zIuUk4ExyoUGRmVNCsbqt72xFv8AwrjROI+AqJM25GU5rEyF1Ro5H1OlgL3PS/XbAebg1YpXjNfTHQxW5nRSbemrb4YvvEDtPU0R8uZrDSfTbHgydlFwDv6YU6X8Sqwt+8yymZf4RKy2+djhtybjHKcypRLaaKQEho2ANvgfLDJvK9mLipTPBlVzujDEy5OpFwtj5nDDRmCshE1MeYh7gdD64k5HQnp6jE/OzciW+BRFxcsd2AVSP73ng5l+WLCuqQb+vXF2IIPeAJ7DtiQuAdiL+WIexjxL11IvMmiZEAJ7dBjiqrm0G50rbe5titLMqISTgPWTvUHTayjt546ukZyZNl2BgSLNc1ee8ERZYz7zDqcBmgXUWRrHyvgitKzP02x77ONRAX54cAQCIkuTBqwg+8q/G2LCQliFBO/kMXkoSxuCfni5S0wiOoC7na5HT4Yk2BepwQk8z3L6RIADbx4ImRgulenc4gB0LYfXHDy2WwBv3wu2WOTGAdowJ5UVBRTZvEdh6YF8ksSd2vv8cW3QyOS18fPHOQjUxUaSNSMPeF97Htt5j6Yhm2jKjM5U+QgE4kUSKreMdO3ri5G5YFnFvIYr0StLHLHPHJHUREFldQCVN7EWJB6dQcXoF0i5Fx64otq2fodQppas7Z1QU5kqDNUL093Crxdn1bS1VVDRTZgtRHJZBGpCIAAQfIrv3vffy2eaUqCLbYyL8S/2nT8RVj+zyrS1RCRMWBWRQq7AA3ADXPzwjqSbG/gTQ0u2pTnzHfhbiOrz/Jb1CaZ9YQso2I2BO3qG+2OOOaevGShMtqI6SCKJ2lkkO7A7aRcgXN+p6YROBM1qMsTMKSSOURupKzqxAjYdgbEA9TcntiZuJsyeF1klZuU55gB1MexFu6n4YqHCrgQN5IbJ8xEevqTKJDVO7gACRupHa/n88QGadiSZHJO5JPXHeYuslXM6xGIO2oKBbr6Y+WWEKBzJth54MOuot1OACp0g2JxapZpaZlKMwYG+x64IZlS5Y0QOXyyvIuyjl2BHmSbG+57YjTLufEvKqBHJ3EvT5EA442KRzKkcxn4c4pmgfx1PJBG5BsAB59sOeV8f5bVLy5ikktyAUNr272P+jjKDk9MEOrM0ST82pGZT9hiotJ7PIQsySjsyMT/MC2BBRnKHEsGIHM/QuX5ll+YNaGXQ9rhGFif0xacUyxvI1REET3mLgBfj5Y/O89bUSRqHqp9IFgBIenr54rwyhVKB/C3UFTvgql8fo8yTYPU/QtP7NmClqOrgqQt78mQNb6Yk/ZzL7y/yxgVDUSU7CSlnlhZTcctypv8AbDhkf4m5nl7omYWrIL+ITL47ejD/ADxfe46kBkPYmmGgAHcY8FEote9vhgNTfilw7OoMomhPcSRMbfQEHE6fiNwvIxC1Lj1aJwPqQMTvshNtPuFlpQSdI8I6jHZpGA1WIHa+B83HHDkKqfagwYXsgv8Ayx9BxtktSSsDO7dha1/riDYw7nBK/cuSUkj7jpiI0Tk+ZOO4+J8uWLVUvHC3aPXcn7Y+pOKsqqGYBgoHRTuT9BbE/KwH8SPirPmdRUDb3B+mLEWWsRc3t6YHVnExkfkUCcog3Mj7m3oOn3xcp88pljCSVT8xwSNUd9P0GKPY3iFStOpSzd4qDN8rMgN1aRpSN7xWtY/+or9DgsKeneM1EEgNP8fdws8T8yvqxVUUyzERhOUAQwsT6bg4AHMqrL43p6nXFC4sx8h1Fx3wD5ADz5hSD64Ec8zzeChCLThZ5mPT8oH+u2EbjaqV66CrqoojIICsYUnYXuTpHwHxwPpKyvmzGOSWZJqOnYyPLGDpC2Nr77YCZxXvXVUtQ92BPgHko2Uf67nEMQVxG9DUWs3t0I5cAwLVVMU1YokgkZljh1mwte7G3fULfLC1+J+Tnh/PIpsudkoqteYgXorb3+364dOHlSilo4ibGHkgn5An7scffijQ+05K8EkYeSEvyr7HazLv8NWIwE5grHOqZv8AUxSrqZKsoX06lUKLDsMSRU0bRIxMVyoO7YpsdKkDcHF0UNMQCa+xPUcgnDQTwszgwXuao2WSRLrp0WUk7qAu23bEXssIJBGglQSjRkdR5/pgjNTzVVHVx5ZTxyVNPZ0mFQRHNGDuQCLdL/O3y5yStnzXLGmipZKgoPc0An4nuO+MRlccx8Vru2tF6XhynqEeRJGDdQFO/wBBipFwskGaQRVksnssisxaIgFiCBpuTa+/xxo1S+UciWOmiWMamil0qqsJNhcMe2/1wmzStVVrxV1LLNllDOYSscOlJTsAb6dmHbfv64Zp+UkgHqQ1NSYZxFLMeHa6EsyQzyoSdJWMtqAPXb7nA2OJotJMLbmw87+g88bAFqstyqlp5qs0Ve68ynVQ2tIr7a9+tja3x+VGcZfX0NZDBKVqWlDGOOLUyFZAy6r7Bbj5g4umpYcMJD6EZDKfyZnFZTVEVWlPVwNA7AHSy6SQeh+eJ5qSloZVSrmSqikJVTA5uhHfDZxTwzJPUUVdNWFC8ABghjF00nrqY+p2t2HxA3IMopa6gllkgWfS5L1jEI6gdWAvceq9B64KLdwBziAbSOHIXke4Ir8qhhhFVSyNJDezW/7snoDgeEkIspB8xvg0ktbPHU0MVMqPrPNMrglSDcLc7kWGJ8oqzUzpE1KHl2V9Edgpv1v2H9fTEfMyDDeIvtBgWnpaxWDQBix66TfBKkWdWBq4TCBuXCst/phqNDFCbtCAzHxWPT1xPm082W5RLW0cXM5ShmU3Yae5sfLAjqyx2gQgo8mAq3NJFgSnoyjiaK6ahex1AHc9Njt8MCTX1EVbFWyI8cYUREarXIG9rdzvgLUZtPI76CEhaYyhFAFvFcD7Dpi3TZi/sLRc5QWdpR3v1OkDtuD9Rg2xgOYOOVTnVY0jhUgPg1RFR79rXN7/AN4C2JaerrpnZop1eOM2nGggKe/iA2wtUcldNQ+20cEzmnkKSyQ0jvGq7HxaQbDvv88Xcuqp4K2ppqajargrUeRnikc7MLk6Qeo37EkW9MD3Osc04VyQ4jrS0NJHIgjR45ZBrukhs3x3t572xezSaipaEzV4slgo1xamU9NhbzwMpGoHhog00iVZKjlubMoLFLkEXF7Hr1scCeN5pczpa2kofaedQKNTcywmUi5AQdenU2O22OyLOzzLh2VTtHEWqrNaq09CanXEzWXSCBoJuPmB98VKGSH9oUpqgWhaW7gb+FQSPuMUaWqqGM1PMW1KbeI3N74ZKTIacZe+YVFeElgFoYEUNqbTchm89JvYYk4Q4mhowx0p57jLk9dPWVcskMUTx6w7GQsPANtgO+xP0wf4tzegrMry99aGVqoRsitqI8Dg/EWPcA9O+E7h6YLSQR3tzZCt/K4OA+fyxz5qMuWYQCGFplcEC0pXYX+pwFbWclDDX6RdK6sOokvTiCeWAtcwu0dx30m1/tjsEWGLFVRNSzMyxnlAAa9WrUTve48/0xX5B7OLY16iCuRPNPy01DiCb2+CIPPLLRwzaqgKmnmRaSStx57C9+g7Y+yPiGGHLKiuqZBHDDCoijpIeUpkOnSi7mxGoi3S1yemDvDdbBl9M1LUVju/SNLDt/dFyB06/DCXxRT00meexUcfs1JPapC8vQrSHY+m1j8NRGMugAkVdTX1B2qbRDVJR0ldGayoYVNKeZKtM6K3KLEsSNvFYbdL+XU3vUOYL7K9KtRCYoqdDKjRa2Usus2bUBuGUXt1HywucL1NPI+UUcsrBqiIu8SkqzCxX9L4rVeZZRTRVYjohJLLKWjn5vuqDdQBbe1umLalV37UEihyaw9pzHijbJMzq/b6411VmK7a0tHHEvQBbkBvdJ6k3v06BNM9Zlmc5jD7C0q1lRIw0FiGTSbKVB8rHfcG+D/BojzuNKp6iN5V6pIoJjUHax6gddsAMizM8N51n2W1tMtU6vK8E7bmNz0+TD7j54gLuJkmzYAMk/1JaziB1rlKMK54aYU7oQWjXSSXNhsewt6XwQpmyauR6Wnh/Z4rKdm1w3VVswUa7NY6ifIYi4NhMHDlYlHTympEbtKkZLOQQoJ32Nvra+DArsol4cqp4KKJGp6Zg8TABJk62Y9fn2wB8bjiGGVwpPiDMyyv2/JWFZaKphRJZKimS5KaiGA/i2BIv3scAs1hhpc9oY8orqyfnIqhJogrk9ApsADc+gtY4c8jEFRlNPVU8ZipqqnOuJ5jIALkabne27eWBeW5TRr7NTRZe1QIkJlnexeNyu4BPUgHSPO3bFKLCxZW5MDqdOm0MoxFKPMMwyzMJqWueoieI3kilcE9L9Re4+B3xazbOqjPKNqak1RiM6nKN4XXTfc9uhx5xdlk+Y5w1RlGW160whSNmeG12BNyAO1iBb0OJsip6amkSNIpRV9GfkHwr3tc+f64bcKo3AczNAO7GeIsPk9eGgXkkNN7gNxb1O3Tv8MMVBweBk+YzVk7RVtOjSouk8rQovZ9r3O2/bb1wxQRUUFVLV1LxzQCmdlDppLuAdiR12vbr1+GIqHMsx4eos5qKyaSRXhYxh0ssjEAA3t5WFvjio1BfAEaWhVTJkfCFSlBItN7ZyI6cq7qNFlJ3LEt52YGwv5HDnkOU065lNVLGOXOOcojW11YKRYjsPELC3TfGNcP5pLS1cnNjSoDg6hIL+IDbGgcJzy5ZkUNXHKPaWmCuwU6DGxtfSOliQSbWAvibV2k7uc9Q1bFq12cYzmMHHc1641tNArmi5XtA0XeSNyWGnYm4ZQB/wCL5YTuHq2CI1GZ1jVPPqG0il0+GSVSeh/LY7n4Ya+I2niy/PK5qiKYT5Vz4JovdvH0A33sf54Xcs4nip6CjlzCCOasqNQMnKUFmOx3HYnA2d0/W3OZdEWwYz1/yLOZ5W+TSUjzSJO1TecMG1NpDWAa/ff1wTqwajIUrOUqsGOlUGyqzAG3qdW56nAnNknIoVmlM02mUAkWAs2wA8vEMM2awrTcPPCg0qrqgt/5i/0ODbc8mFrYKK66zwWgnJqtDSRNE4LQzKGHQg3xXrcqnOcPPRtHJPJUugWQXCgtcHftZh8gcC6apjpMzlExVYpVG47WPf74Y8wr/wBlVbVsSxSCR45ItYupJRlb7W3wIJiwAeY/rHF+mbPa8SlmRhgoqykrZ1SQp+6Ai8JIsRt7257nYWGxwnmU32VrfDF9sxTMcxqpq5SEaNzTxhjaN7i1j1PfriIRLbpjQppKr3PM3WISAo6jrwjmVJEtTS5lUTMZEMccqbOhYg9TfuNrjscMeY8M01fn9qqWVtCRLAysbKp3cEG4JI67dxbcXwEoeH6JKTOahZmhVkUpG1gkYADq2/qCMGcqzKf9kUtcyaZuSvLU7hSRsfkTfGYzYbK+JqWZVMN16jks2T5JlNRFl0FPTx0sMjsUj3ARWZiT1PTGUcVZLTUdJldfRVbTVDBvaNYH7wEXD2Gyi9x63HkThuqJkyzhHMMxqIjLFUFKONO7KzAP18x/I4iyoZVU0Fa9LC5aWMCRKhNa2F9tPz88QbWUgnzOoqVlPHURuEq1snp8zqSxRVURJuL62Itt1tY/DbDTwIwqOLNTGOYzPKX1pq30sd/O+E6Wrjfh4DlIZPzPtdCBY+p2tghw5Vy5RmdNXoULLP4R01DSQQT8CRhlyvBgEBAdZsoyqkyygqpKO1O7RsANI0xk7HoLkbYxWSsrMoc0E8Jj0kGRXAubdB5EE9xjXXvnfJmpa2aIuwd6JpkKMOzEadQ+RA2GM1/FGGSLiKnil98U6qUC9tTWa/e+/wALYHwxwBxLA4w2eZ1SZiWzUJBDDEAHLaFte3+r/PByGto6emgo6zWy1JOqUnTYk+YwsUSiPiCcz7MYjcDz0jB6Q0lZl8FPVcyEF2ZLAk9LAbYACEs49TQvJeg59w1PIKSgkqKeYtFG1hFpvqPoevbC8+cU2cUVRTVKBkdbMka3ZfW/5SO2KVJS5zQJO1NQvyr3DtYhgOm18BMxzKL25axox7auxHLCI/Y6h3O/X1w2h3GYtuVHUNZZkywkQzV0qRjwwI4Ulri1rXsMccV5Z+x8j5LvMTKjABzdRa3S3fcXwoPXVE1QzswJAAB7LYgi3l0G4xdzPO62uy7kVbhow3gOmx2GCfGA2YJSQCBKGU0pmrYis6IrMC+/iVe5GGOn4mkizNBk16OKCPTeM+9byttbp239cK0FHLPTu0Sghd3364loQ0MEsum5YaFt54I6hjmGrYouJs3FlVFLwbNWu6/8XA9OAtvfcgjp3Onoe5wmZxRUMS5RRxSuXUuCyEEg3BBO/kR9MFKXMKWbgqtyJo9VZWxu8Dm2hXVbj4HbChDw9xJTyNLBQyttcsACbel/0wmQpPJxDu1ip+R35hSek1zZbydbpJU6dTdiCLi3Y98NNXQJXUbU0zMokkcgobFTr/yxT4coKiPkvWKkckRF1Uk3bpq6WGxwVV1jnpL9GeT+ZP6YtWwPcGS+0eCIl8PcKRV3GYy2sMk9LJG7NIjaWVdNwSR3Bt6Y5zThub95lcFQG9knks07AAAXA36Ad/TfbDvwEOZntXUqOsLIfW1se52MvyvNqysrZZIY5Y45EliBLBmZxt/h74iyxuCscpZWRw3kf3Mzm4Zejylair8FbzFSOJCCJQ5sDe3x7+vfBdOAuJGRWFDFYgH/ALVF/wDvA6tirM8zeeoy4yugkuoZvFGnQWHbpe3nhujzTiBEVBRRnSALkm5/92G1tsQTKNaMeZdo3SryVopVDa7JJcbkW/zv9cdmmklWKGmivHGVuBsCT7q4G5Ayy0r1FyQSVU38NhubD7XxBnf4i/s/LxQZDGi1hY3qXVW5Q3BIB6sfXYC2EjUd5VY/dcr4J9S9xfXRtPHkCOrvRpqlCm68xxcD4gW6/wAWF3Ls9rYcxShy6UBpGKX23bva/QDAfgmaKXitajOpS/ODFpXNzrJFifPpb5+WPeJqRKLP6hstd4yJmaMHqG6/fVtixpUPtaSupYVDZ31HTKMvyPNJZpYKOZGJMciEh0d1NtZXzO+/9MXJeGo4qF6Slp0MSlmg1byKdtiSbke/9V8sIeVy12WzNWUdRodWOqORtJYX7evmPTGh5bn02ZZfDJTUs81STpYoLKPUnbB9lew7mivy2b/yvPmXOC8wkymN0neJqG5JcvsliBYjqOx329cWeNaTLOMDBFBM6y0L8wTqnhKke7e2+9jt5Y4y3JjGZHr3iq2ZyyXhChAew6m2+ChRggQDSo/LbY+luwxmnUlRtWaI0ykhjF6k4Tjp6lZ2qOYShDNpse1iN/If67mkoYYWWyKbWt4Re3qeuPJVqIxrjKMOyjyxElW8wKahq6aQbHC7OSeY0AMY8SaSKJlYsgswsQVuDgPneXwzQsHooJlU3COOWLD+8Pj0wVaF1jBZmBG7Am/3x2quYiNtT7qTv/1xCsVPEh61YTMZuFKmrd+QkECE+FDISAPiAScRP+HedNfktSMB01Ssv/1xqSUiabu6OR1JW364li5ayCzabDoBhkaqwRb6lREyil4E4lgkAQUkQfYvJN4fsD/LDDknAQkoIqfN1aEwltRp3BWS523+HoP1w6V9VHCUkuz6AbRrfxYHJmclSSkbLDI1/wB3IBuPliX1VjSU0yLLE+XZWnJ1U8IkiCLHKf7RAosLHrcWxNMskrKscknLt4iALHFGOFy3NmbmSNtZLG39MWmje3LS8ZYdbjbCnLdxoYA4nlXBFBGhRBqJAvhfdrzZaep1yW+jYvxZZWUk7zT1vtMb7Bb+5gXq/wCIy4fwhyf8LY0NPwMTN1PZhPgO61tX0taTf7YA/i1TNPFkLiQoJqVwVv1III/+TYNcAThqudDa7uR8t8UOPtOaZHkkUAWSWNW16T4ozdbX8r7YMGAMB0mJn1LXTZbUmVAviHiF73Hxwa/21n/5Un+MYX5KKZLFxLoA8NxfFXS//JX/AAYPlW6MWORNNqymWZUI4to4YrA+dgTf5nf54x1GawZjdrbk40ri+vMWWzRg3Z1sfS4/6YzPpbHacHBJ8yHbJxLtNOTLHuRZgLjtvhv4moo58iizmCrE8seiKqQLYi+wa/qdiPX0wioCxCjubY1HgHKFXKKw5lmlCtPXx8sUrSam0g+IkXFvLv2x1ygYb1C0nOVPmXeB84jzSmeKqp43ngVbS6Rdl3G+3a2G6KaVCY1UKL6gQu1vIYCQ5Rl/Dc82dUkuilYLzacJrRIzsWU2vb83kN+2GAwRMA20sbEML/UYxdQBu3L1NmgnbtbsSeOZ47B3jsT0Nwfljuaohp1DTFUDfxt1xXQQswj1SxlR+b/PFiWRXIWPRKbe63S2BCEYQc2ZZLGQVq6eM9z0OB9XxPlMLDSwnK73jT9TglLHSgSO1FCuncqsQ3wp5nxTQCR4YaIPY2NlCjDCJu8ZgbH2Dky7/t7QFislHIqfxbfyxapOK8pnbaZozb8wxnmZZjHVyEx0qwA77HFDWT0ub4aGlUjPUV+26n3NRkzvLNLrz7Rsd1tsT545Ob5YUF61QB3W+MvLunc4+LsRu22O+mPc77h9TRHz7KBIDzjqBvqt1+uBVRxRRrJIFp3ku1wXm2+VsJ5kcjT29TjgRF7sT8cXXRoOzKtrX8CNb8cyQqyRwxggHqxIvgfUccZlNGEVki8iuF96c76Ua/oDieny6qqbGGBz2JttggopXmDOovboyVuJMxeVZJKiV1B3UOVB+NsfUGe1ozKGpNUgjhDBYJnOg3BFr9uuL9DwbX1mzaEubC5weofw7hjfXX1YKqbFY1JxxuoXqWSu9/8AIcQHlPFNTleZGan9nZApNwxtv1FyRvihHxBMPG8oCx7hGe17sTtYdd2wz8SZfw1ltE0MMNU1Qqm0kUnf1BsMJFErQyopsskjWLN00ny64isVupOItqgysAY1ZZWxZlUvTVytGqLqfUbNp1Abbb3JH2weHCOXMAVesIO4NsAMsqUp6tVaztG9yQQCB36DYdRbvucGZOJa7mNyootFzpse3bvhd9wbC8StVyqMPFHjifYIG3d7/LCh3vgvxQ7Pm0+ok6WAX0FhgOcalYwogjOlvfw/9MXqGoaKYODZwPD/AExRQ2BtjpSdQPfFyoI5kKxByJsnAvFVGaJYqmWaTMjEwiieO6KoFiQe/UdegxoAzTLXZaWs5WtYdWs+Qtf9MfnLKJHXMY3DEMsmx8ri38ica5kcSVH4d5vVTrrn5oPMbcggra3l1P1xm21lD+esGaVNnyjLdxhWSllYiGW8R90MtjgHxTmU2TCB6UrHHe8huCwHz7fDFGnqJkRQkjKBIoFj/fUfqcDOP6eJ659S33G1zboe2Mygbnw0e1IxXhTDWT8Z0VXGY6ptcrEAWU+K/nttigtBkOZO7mNo5ddvCw6liB88JWUqsc8ugAWuB6YO0M8jNTyFvErvY2HYH+gw5ZTs5UzJXVODtbnEZpOC6BgBaQr0vf53wPqOA0lDGjkZLdpOmDvCtTNMkyyyFlXRpB7XJvgm8ziojAawJe+w7Wwt8tiHuaSLXau7ERV4ArTGS8iMfMPjheAqgByzRkgbXeww7NNJ7ZRxhjocMWHnYXxcUkK1ienni/2LeOZ316z4mdjgWvYWTl/KS/8ALHkXBdUv9tLCF9RcnDlmtRNTUzNBIUZl3I69RgXR1c7vPG8hZFSQgMAbHbFvsWEdwFgqRsYijVtleUVDQzTLJItgRoNlOGLhipy3MSyQRMSvTw3t6/5YC5nltJNBPPLDql1uNRY398jz8sHcxhiyWkp4crRadCI76Rcm4Unc79z9cEcB1HuL12MH3A8CFqmvpIE2mQOBYgIev0wONd7TJM9VmApMuMSAVGi6IzbjW35fQXvcjphGzOuqnaV2mYsoFie1wcfcQ11SKOgoFlIpqimTnIAAZCrIQSet7k73wSnSjGTKWa5346Edf2ZldRl6VFetRUxVxKe3RRt+5KmwspHi1dth3wpzcG11XXOMvUtD1DIB17jrhy4MmkeqpaNmvTq0rhLDZgoI367HfFr8RlWkoaiamURyCFXuB+Ync/PE5dMbT3B7t43NFHL+BamOlWqargdPeex1KrdlIAJufM7bHAF8jzh2LRxSlGN1sltsMOXZhVNw5D+9I5dLqXSoXcvGCTbr7x64DHMKwGwqJAB64s5sU9wW9Mcif//Z"/>
          <p:cNvSpPr>
            <a:spLocks noChangeAspect="1" noChangeArrowheads="1"/>
          </p:cNvSpPr>
          <p:nvPr/>
        </p:nvSpPr>
        <p:spPr bwMode="auto">
          <a:xfrm>
            <a:off x="63500" y="-469900"/>
            <a:ext cx="1266825" cy="9525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61444" name="AutoShape 4" descr="data:image/jpg;base64,/9j/4AAQSkZJRgABAQAAAQABAAD/2wBDAAkGBwgHBgkIBwgKCgkLDRYPDQwMDRsUFRAWIB0iIiAdHx8kKDQsJCYxJx8fLT0tMTU3Ojo6Iys/RD84QzQ5Ojf/2wBDAQoKCg0MDRoPDxo3JR8lNzc3Nzc3Nzc3Nzc3Nzc3Nzc3Nzc3Nzc3Nzc3Nzc3Nzc3Nzc3Nzc3Nzc3Nzc3Nzc3Nzf/wAARCACLALoDASIAAhEBAxEB/8QAHAAAAgMBAQEBAAAAAAAAAAAABQYDBAcCAQAI/8QARBAAAgECBAQDBgMFBQUJAAAAAQIDBBEABRIhBhMxQSJRYRQycYGRoQdCwRUjUrHRM2KS4fAWFyRT8TRDcnOCorLC0v/EABoBAAIDAQEAAAAAAAAAAAAAAAMEAQIFAAb/xAAmEQACAgEEAgMAAgMAAAAAAAABAgADEQQSITFBURMUImHBMqGx/9oADAMBAAIRAxEAPwBb30KXZmOOV1M1j4RgsaREazAemIXo2V7xuCPXtjb3iYW2DpIHY9em4wZynLKGcKaupkQn8qKMQLTydTY774niQo3gQFvU4hjkYBkjg5IjKmXZYiKaU2sNywDE/wBMSJmcVGoRYwx7lvPAOnWZDsxF+wOLzQyVMaIo1E97Yzrq395jtNg8DEtHiSpV7OwK+g6Ytx19PWoy1sigW97e5xQpeHZ6geNdJHTUeuD2ScLaXEuYIvLXol7l/j5DC2NsbXcfEpDhiatTm0LK0THqxIv9sBcyyNKGqMFUqLIo20m43xpU1VHFGI4gojUWFthhR4gzmGok0JFG7r1ktuLdsXA3diQ4VRxFdsv21RsDbsBjwU0UYBcEufy32xbM0R/OV89jtj2QI5DRkOoFr2tg6VluBFnsA7n1OKOYGOpUoDsGUXti+nDFBIVMEoYtuCTbA+mpDLUJo88OOVUKQIGcXa9wSb2wO1CvcLUweWcky40a3JB2sNrWGLdbllDVXaohuCbm3fH3tKINKntucCMyznkjlxgO/l5DC4qZmyI21qKoBn1dlWVOeRHTaVG/Xwqf64CDIY4JgKdbX6eK98eSV0ha5hHi7jrfBjLFMUfMlN2PS+ClCvEBuV+Zey/JaKCNZJoI3mI8RPXfHshljlENGyhS2pgbm/pivVZg6rZGOthZQO2CGUUhhh5k12lfc33tgTgoMmHQqxwJJU5bT1UURqx/ZDUdIAuD1vjFOL+Kqd66opKLLqZ6JSyPzC13+GwsR6g/bG05zSftCkkpWmMcbqQ5Ubkfy+t8Z5/u5ymvD8pzFHGwD1DH3hqu1h0Fhtf4Yoh4zIuUk4ExyoUGRmVNCsbqt72xFv8AwrjROI+AqJM25GU5rEyF1Ro5H1OlgL3PS/XbAebg1YpXjNfTHQxW5nRSbemrb4YvvEDtPU0R8uZrDSfTbHgydlFwDv6YU6X8Sqwt+8yymZf4RKy2+djhtybjHKcypRLaaKQEho2ANvgfLDJvK9mLipTPBlVzujDEy5OpFwtj5nDDRmCshE1MeYh7gdD64k5HQnp6jE/OzciW+BRFxcsd2AVSP73ng5l+WLCuqQb+vXF2IIPeAJ7DtiQuAdiL+WIexjxL11IvMmiZEAJ7dBjiqrm0G50rbe5titLMqISTgPWTvUHTayjt546ukZyZNl2BgSLNc1ee8ERZYz7zDqcBmgXUWRrHyvgitKzP02x77ONRAX54cAQCIkuTBqwg+8q/G2LCQliFBO/kMXkoSxuCfni5S0wiOoC7na5HT4Yk2BepwQk8z3L6RIADbx4ImRgulenc4gB0LYfXHDy2WwBv3wu2WOTGAdowJ5UVBRTZvEdh6YF8ksSd2vv8cW3QyOS18fPHOQjUxUaSNSMPeF97Htt5j6Yhm2jKjM5U+QgE4kUSKreMdO3ri5G5YFnFvIYr0StLHLHPHJHUREFldQCVN7EWJB6dQcXoF0i5Fx64otq2fodQppas7Z1QU5kqDNUL093Crxdn1bS1VVDRTZgtRHJZBGpCIAAQfIrv3vffy2eaUqCLbYyL8S/2nT8RVj+zyrS1RCRMWBWRQq7AA3ADXPzwjqSbG/gTQ0u2pTnzHfhbiOrz/Jb1CaZ9YQso2I2BO3qG+2OOOaevGShMtqI6SCKJ2lkkO7A7aRcgXN+p6YROBM1qMsTMKSSOURupKzqxAjYdgbEA9TcntiZuJsyeF1klZuU55gB1MexFu6n4YqHCrgQN5IbJ8xEevqTKJDVO7gACRupHa/n88QGadiSZHJO5JPXHeYuslXM6xGIO2oKBbr6Y+WWEKBzJth54MOuot1OACp0g2JxapZpaZlKMwYG+x64IZlS5Y0QOXyyvIuyjl2BHmSbG+57YjTLufEvKqBHJ3EvT5EA442KRzKkcxn4c4pmgfx1PJBG5BsAB59sOeV8f5bVLy5ikktyAUNr272P+jjKDk9MEOrM0ST82pGZT9hiotJ7PIQsySjsyMT/MC2BBRnKHEsGIHM/QuX5ll+YNaGXQ9rhGFif0xacUyxvI1REET3mLgBfj5Y/O89bUSRqHqp9IFgBIenr54rwyhVKB/C3UFTvgql8fo8yTYPU/QtP7NmClqOrgqQt78mQNb6Yk/ZzL7y/yxgVDUSU7CSlnlhZTcctypv8AbDhkf4m5nl7omYWrIL+ITL47ejD/ADxfe46kBkPYmmGgAHcY8FEote9vhgNTfilw7OoMomhPcSRMbfQEHE6fiNwvIxC1Lj1aJwPqQMTvshNtPuFlpQSdI8I6jHZpGA1WIHa+B83HHDkKqfagwYXsgv8Ayx9BxtktSSsDO7dha1/riDYw7nBK/cuSUkj7jpiI0Tk+ZOO4+J8uWLVUvHC3aPXcn7Y+pOKsqqGYBgoHRTuT9BbE/KwH8SPirPmdRUDb3B+mLEWWsRc3t6YHVnExkfkUCcog3Mj7m3oOn3xcp88pljCSVT8xwSNUd9P0GKPY3iFStOpSzd4qDN8rMgN1aRpSN7xWtY/+or9DgsKeneM1EEgNP8fdws8T8yvqxVUUyzERhOUAQwsT6bg4AHMqrL43p6nXFC4sx8h1Fx3wD5ADz5hSD64Ec8zzeChCLThZ5mPT8oH+u2EbjaqV66CrqoojIICsYUnYXuTpHwHxwPpKyvmzGOSWZJqOnYyPLGDpC2Nr77YCZxXvXVUtQ92BPgHko2Uf67nEMQVxG9DUWs3t0I5cAwLVVMU1YokgkZljh1mwte7G3fULfLC1+J+Tnh/PIpsudkoqteYgXorb3+364dOHlSilo4ibGHkgn5An7scffijQ+05K8EkYeSEvyr7HazLv8NWIwE5grHOqZv8AUxSrqZKsoX06lUKLDsMSRU0bRIxMVyoO7YpsdKkDcHF0UNMQCa+xPUcgnDQTwszgwXuao2WSRLrp0WUk7qAu23bEXssIJBGglQSjRkdR5/pgjNTzVVHVx5ZTxyVNPZ0mFQRHNGDuQCLdL/O3y5yStnzXLGmipZKgoPc0An4nuO+MRlccx8Vru2tF6XhynqEeRJGDdQFO/wBBipFwskGaQRVksnssisxaIgFiCBpuTa+/xxo1S+UciWOmiWMamil0qqsJNhcMe2/1wmzStVVrxV1LLNllDOYSscOlJTsAb6dmHbfv64Zp+UkgHqQ1NSYZxFLMeHa6EsyQzyoSdJWMtqAPXb7nA2OJotJMLbmw87+g88bAFqstyqlp5qs0Ve68ynVQ2tIr7a9+tja3x+VGcZfX0NZDBKVqWlDGOOLUyFZAy6r7Bbj5g4umpYcMJD6EZDKfyZnFZTVEVWlPVwNA7AHSy6SQeh+eJ5qSloZVSrmSqikJVTA5uhHfDZxTwzJPUUVdNWFC8ABghjF00nrqY+p2t2HxA3IMopa6gllkgWfS5L1jEI6gdWAvceq9B64KLdwBziAbSOHIXke4Ir8qhhhFVSyNJDezW/7snoDgeEkIspB8xvg0ktbPHU0MVMqPrPNMrglSDcLc7kWGJ8oqzUzpE1KHl2V9Edgpv1v2H9fTEfMyDDeIvtBgWnpaxWDQBix66TfBKkWdWBq4TCBuXCst/phqNDFCbtCAzHxWPT1xPm082W5RLW0cXM5ShmU3Yae5sfLAjqyx2gQgo8mAq3NJFgSnoyjiaK6ahex1AHc9Njt8MCTX1EVbFWyI8cYUREarXIG9rdzvgLUZtPI76CEhaYyhFAFvFcD7Dpi3TZi/sLRc5QWdpR3v1OkDtuD9Rg2xgOYOOVTnVY0jhUgPg1RFR79rXN7/AN4C2JaerrpnZop1eOM2nGggKe/iA2wtUcldNQ+20cEzmnkKSyQ0jvGq7HxaQbDvv88Xcuqp4K2ppqajargrUeRnikc7MLk6Qeo37EkW9MD3Osc04VyQ4jrS0NJHIgjR45ZBrukhs3x3t572xezSaipaEzV4slgo1xamU9NhbzwMpGoHhog00iVZKjlubMoLFLkEXF7Hr1scCeN5pczpa2kofaedQKNTcywmUi5AQdenU2O22OyLOzzLh2VTtHEWqrNaq09CanXEzWXSCBoJuPmB98VKGSH9oUpqgWhaW7gb+FQSPuMUaWqqGM1PMW1KbeI3N74ZKTIacZe+YVFeElgFoYEUNqbTchm89JvYYk4Q4mhowx0p57jLk9dPWVcskMUTx6w7GQsPANtgO+xP0wf4tzegrMry99aGVqoRsitqI8Dg/EWPcA9O+E7h6YLSQR3tzZCt/K4OA+fyxz5qMuWYQCGFplcEC0pXYX+pwFbWclDDX6RdK6sOokvTiCeWAtcwu0dx30m1/tjsEWGLFVRNSzMyxnlAAa9WrUTve48/0xX5B7OLY16iCuRPNPy01DiCb2+CIPPLLRwzaqgKmnmRaSStx57C9+g7Y+yPiGGHLKiuqZBHDDCoijpIeUpkOnSi7mxGoi3S1yemDvDdbBl9M1LUVju/SNLDt/dFyB06/DCXxRT00meexUcfs1JPapC8vQrSHY+m1j8NRGMugAkVdTX1B2qbRDVJR0ldGayoYVNKeZKtM6K3KLEsSNvFYbdL+XU3vUOYL7K9KtRCYoqdDKjRa2Usus2bUBuGUXt1HywucL1NPI+UUcsrBqiIu8SkqzCxX9L4rVeZZRTRVYjohJLLKWjn5vuqDdQBbe1umLalV37UEihyaw9pzHijbJMzq/b6411VmK7a0tHHEvQBbkBvdJ6k3v06BNM9Zlmc5jD7C0q1lRIw0FiGTSbKVB8rHfcG+D/BojzuNKp6iN5V6pIoJjUHax6gddsAMizM8N51n2W1tMtU6vK8E7bmNz0+TD7j54gLuJkmzYAMk/1JaziB1rlKMK54aYU7oQWjXSSXNhsewt6XwQpmyauR6Wnh/Z4rKdm1w3VVswUa7NY6ifIYi4NhMHDlYlHTympEbtKkZLOQQoJ32Nvra+DArsol4cqp4KKJGp6Zg8TABJk62Y9fn2wB8bjiGGVwpPiDMyyv2/JWFZaKphRJZKimS5KaiGA/i2BIv3scAs1hhpc9oY8orqyfnIqhJogrk9ApsADc+gtY4c8jEFRlNPVU8ZipqqnOuJ5jIALkabne27eWBeW5TRr7NTRZe1QIkJlnexeNyu4BPUgHSPO3bFKLCxZW5MDqdOm0MoxFKPMMwyzMJqWueoieI3kilcE9L9Re4+B3xazbOqjPKNqak1RiM6nKN4XXTfc9uhx5xdlk+Y5w1RlGW160whSNmeG12BNyAO1iBb0OJsip6amkSNIpRV9GfkHwr3tc+f64bcKo3AczNAO7GeIsPk9eGgXkkNN7gNxb1O3Tv8MMVBweBk+YzVk7RVtOjSouk8rQovZ9r3O2/bb1wxQRUUFVLV1LxzQCmdlDppLuAdiR12vbr1+GIqHMsx4eos5qKyaSRXhYxh0ssjEAA3t5WFvjio1BfAEaWhVTJkfCFSlBItN7ZyI6cq7qNFlJ3LEt52YGwv5HDnkOU065lNVLGOXOOcojW11YKRYjsPELC3TfGNcP5pLS1cnNjSoDg6hIL+IDbGgcJzy5ZkUNXHKPaWmCuwU6DGxtfSOliQSbWAvibV2k7uc9Q1bFq12cYzmMHHc1641tNArmi5XtA0XeSNyWGnYm4ZQB/wCL5YTuHq2CI1GZ1jVPPqG0il0+GSVSeh/LY7n4Ya+I2niy/PK5qiKYT5Vz4JovdvH0A33sf54Xcs4nip6CjlzCCOasqNQMnKUFmOx3HYnA2d0/W3OZdEWwYz1/yLOZ5W+TSUjzSJO1TecMG1NpDWAa/ff1wTqwajIUrOUqsGOlUGyqzAG3qdW56nAnNknIoVmlM02mUAkWAs2wA8vEMM2awrTcPPCg0qrqgt/5i/0ODbc8mFrYKK66zwWgnJqtDSRNE4LQzKGHQg3xXrcqnOcPPRtHJPJUugWQXCgtcHftZh8gcC6apjpMzlExVYpVG47WPf74Y8wr/wBlVbVsSxSCR45ItYupJRlb7W3wIJiwAeY/rHF+mbPa8SlmRhgoqykrZ1SQp+6Ai8JIsRt7257nYWGxwnmU32VrfDF9sxTMcxqpq5SEaNzTxhjaN7i1j1PfriIRLbpjQppKr3PM3WISAo6jrwjmVJEtTS5lUTMZEMccqbOhYg9TfuNrjscMeY8M01fn9qqWVtCRLAysbKp3cEG4JI67dxbcXwEoeH6JKTOahZmhVkUpG1gkYADq2/qCMGcqzKf9kUtcyaZuSvLU7hSRsfkTfGYzYbK+JqWZVMN16jks2T5JlNRFl0FPTx0sMjsUj3ARWZiT1PTGUcVZLTUdJldfRVbTVDBvaNYH7wEXD2Gyi9x63HkThuqJkyzhHMMxqIjLFUFKONO7KzAP18x/I4iyoZVU0Fa9LC5aWMCRKhNa2F9tPz88QbWUgnzOoqVlPHURuEq1snp8zqSxRVURJuL62Itt1tY/DbDTwIwqOLNTGOYzPKX1pq30sd/O+E6Wrjfh4DlIZPzPtdCBY+p2tghw5Vy5RmdNXoULLP4R01DSQQT8CRhlyvBgEBAdZsoyqkyygqpKO1O7RsANI0xk7HoLkbYxWSsrMoc0E8Jj0kGRXAubdB5EE9xjXXvnfJmpa2aIuwd6JpkKMOzEadQ+RA2GM1/FGGSLiKnil98U6qUC9tTWa/e+/wALYHwxwBxLA4w2eZ1SZiWzUJBDDEAHLaFte3+r/PByGto6emgo6zWy1JOqUnTYk+YwsUSiPiCcz7MYjcDz0jB6Q0lZl8FPVcyEF2ZLAk9LAbYACEs49TQvJeg59w1PIKSgkqKeYtFG1hFpvqPoevbC8+cU2cUVRTVKBkdbMka3ZfW/5SO2KVJS5zQJO1NQvyr3DtYhgOm18BMxzKL25axox7auxHLCI/Y6h3O/X1w2h3GYtuVHUNZZkywkQzV0qRjwwI4Ulri1rXsMccV5Z+x8j5LvMTKjABzdRa3S3fcXwoPXVE1QzswJAAB7LYgi3l0G4xdzPO62uy7kVbhow3gOmx2GCfGA2YJSQCBKGU0pmrYis6IrMC+/iVe5GGOn4mkizNBk16OKCPTeM+9byttbp239cK0FHLPTu0Sghd3364loQ0MEsum5YaFt54I6hjmGrYouJs3FlVFLwbNWu6/8XA9OAtvfcgjp3Onoe5wmZxRUMS5RRxSuXUuCyEEg3BBO/kR9MFKXMKWbgqtyJo9VZWxu8Dm2hXVbj4HbChDw9xJTyNLBQyttcsACbel/0wmQpPJxDu1ip+R35hSek1zZbydbpJU6dTdiCLi3Y98NNXQJXUbU0zMokkcgobFTr/yxT4coKiPkvWKkckRF1Uk3bpq6WGxwVV1jnpL9GeT+ZP6YtWwPcGS+0eCIl8PcKRV3GYy2sMk9LJG7NIjaWVdNwSR3Bt6Y5zThub95lcFQG9knks07AAAXA36Ad/TfbDvwEOZntXUqOsLIfW1se52MvyvNqysrZZIY5Y45EliBLBmZxt/h74iyxuCscpZWRw3kf3Mzm4Zejylair8FbzFSOJCCJQ5sDe3x7+vfBdOAuJGRWFDFYgH/ALVF/wDvA6tirM8zeeoy4yugkuoZvFGnQWHbpe3nhujzTiBEVBRRnSALkm5/92G1tsQTKNaMeZdo3SryVopVDa7JJcbkW/zv9cdmmklWKGmivHGVuBsCT7q4G5Ayy0r1FyQSVU38NhubD7XxBnf4i/s/LxQZDGi1hY3qXVW5Q3BIB6sfXYC2EjUd5VY/dcr4J9S9xfXRtPHkCOrvRpqlCm68xxcD4gW6/wAWF3Ls9rYcxShy6UBpGKX23bva/QDAfgmaKXitajOpS/ODFpXNzrJFifPpb5+WPeJqRKLP6hstd4yJmaMHqG6/fVtixpUPtaSupYVDZ31HTKMvyPNJZpYKOZGJMciEh0d1NtZXzO+/9MXJeGo4qF6Slp0MSlmg1byKdtiSbke/9V8sIeVy12WzNWUdRodWOqORtJYX7evmPTGh5bn02ZZfDJTUs81STpYoLKPUnbB9lew7mivy2b/yvPmXOC8wkymN0neJqG5JcvsliBYjqOx329cWeNaTLOMDBFBM6y0L8wTqnhKke7e2+9jt5Y4y3JjGZHr3iq2ZyyXhChAew6m2+ChRggQDSo/LbY+luwxmnUlRtWaI0ykhjF6k4Tjp6lZ2qOYShDNpse1iN/If67mkoYYWWyKbWt4Re3qeuPJVqIxrjKMOyjyxElW8wKahq6aQbHC7OSeY0AMY8SaSKJlYsgswsQVuDgPneXwzQsHooJlU3COOWLD+8Pj0wVaF1jBZmBG7Am/3x2quYiNtT7qTv/1xCsVPEh61YTMZuFKmrd+QkECE+FDISAPiAScRP+HedNfktSMB01Ssv/1xqSUiabu6OR1JW364li5ayCzabDoBhkaqwRb6lREyil4E4lgkAQUkQfYvJN4fsD/LDDknAQkoIqfN1aEwltRp3BWS523+HoP1w6V9VHCUkuz6AbRrfxYHJmclSSkbLDI1/wB3IBuPliX1VjSU0yLLE+XZWnJ1U8IkiCLHKf7RAosLHrcWxNMskrKscknLt4iALHFGOFy3NmbmSNtZLG39MWmje3LS8ZYdbjbCnLdxoYA4nlXBFBGhRBqJAvhfdrzZaep1yW+jYvxZZWUk7zT1vtMb7Bb+5gXq/wCIy4fwhyf8LY0NPwMTN1PZhPgO61tX0taTf7YA/i1TNPFkLiQoJqVwVv1III/+TYNcAThqudDa7uR8t8UOPtOaZHkkUAWSWNW16T4ozdbX8r7YMGAMB0mJn1LXTZbUmVAviHiF73Hxwa/21n/5Un+MYX5KKZLFxLoA8NxfFXS//JX/AAYPlW6MWORNNqymWZUI4to4YrA+dgTf5nf54x1GawZjdrbk40ri+vMWWzRg3Z1sfS4/6YzPpbHacHBJ8yHbJxLtNOTLHuRZgLjtvhv4moo58iizmCrE8seiKqQLYi+wa/qdiPX0wioCxCjubY1HgHKFXKKw5lmlCtPXx8sUrSam0g+IkXFvLv2x1ygYb1C0nOVPmXeB84jzSmeKqp43ngVbS6Rdl3G+3a2G6KaVCY1UKL6gQu1vIYCQ5Rl/Dc82dUkuilYLzacJrRIzsWU2vb83kN+2GAwRMA20sbEML/UYxdQBu3L1NmgnbtbsSeOZ47B3jsT0Nwfljuaohp1DTFUDfxt1xXQQswj1SxlR+b/PFiWRXIWPRKbe63S2BCEYQc2ZZLGQVq6eM9z0OB9XxPlMLDSwnK73jT9TglLHSgSO1FCuncqsQ3wp5nxTQCR4YaIPY2NlCjDCJu8ZgbH2Dky7/t7QFislHIqfxbfyxapOK8pnbaZozb8wxnmZZjHVyEx0qwA77HFDWT0ub4aGlUjPUV+26n3NRkzvLNLrz7Rsd1tsT545Ob5YUF61QB3W+MvLunc4+LsRu22O+mPc77h9TRHz7KBIDzjqBvqt1+uBVRxRRrJIFp3ku1wXm2+VsJ5kcjT29TjgRF7sT8cXXRoOzKtrX8CNb8cyQqyRwxggHqxIvgfUccZlNGEVki8iuF96c76Ua/oDieny6qqbGGBz2JttggopXmDOovboyVuJMxeVZJKiV1B3UOVB+NsfUGe1ozKGpNUgjhDBYJnOg3BFr9uuL9DwbX1mzaEubC5weofw7hjfXX1YKqbFY1JxxuoXqWSu9/8AIcQHlPFNTleZGan9nZApNwxtv1FyRvihHxBMPG8oCx7hGe17sTtYdd2wz8SZfw1ltE0MMNU1Qqm0kUnf1BsMJFErQyopsskjWLN00ny64isVupOItqgysAY1ZZWxZlUvTVytGqLqfUbNp1Abbb3JH2weHCOXMAVesIO4NsAMsqUp6tVaztG9yQQCB36DYdRbvucGZOJa7mNyootFzpse3bvhd9wbC8StVyqMPFHjifYIG3d7/LCh3vgvxQ7Pm0+ok6WAX0FhgOcalYwogjOlvfw/9MXqGoaKYODZwPD/AExRQ2BtjpSdQPfFyoI5kKxByJsnAvFVGaJYqmWaTMjEwiieO6KoFiQe/UdegxoAzTLXZaWs5WtYdWs+Qtf9MfnLKJHXMY3DEMsmx8ri38ica5kcSVH4d5vVTrrn5oPMbcggra3l1P1xm21lD+esGaVNnyjLdxhWSllYiGW8R90MtjgHxTmU2TCB6UrHHe8huCwHz7fDFGnqJkRQkjKBIoFj/fUfqcDOP6eJ659S33G1zboe2Mygbnw0e1IxXhTDWT8Z0VXGY6ptcrEAWU+K/nttigtBkOZO7mNo5ddvCw6liB88JWUqsc8ugAWuB6YO0M8jNTyFvErvY2HYH+gw5ZTs5UzJXVODtbnEZpOC6BgBaQr0vf53wPqOA0lDGjkZLdpOmDvCtTNMkyyyFlXRpB7XJvgm8ziojAawJe+w7Wwt8tiHuaSLXau7ERV4ArTGS8iMfMPjheAqgByzRkgbXeww7NNJ7ZRxhjocMWHnYXxcUkK1ienni/2LeOZ316z4mdjgWvYWTl/KS/8ALHkXBdUv9tLCF9RcnDlmtRNTUzNBIUZl3I69RgXR1c7vPG8hZFSQgMAbHbFvsWEdwFgqRsYijVtleUVDQzTLJItgRoNlOGLhipy3MSyQRMSvTw3t6/5YC5nltJNBPPLDql1uNRY398jz8sHcxhiyWkp4crRadCI76Rcm4Unc79z9cEcB1HuL12MH3A8CFqmvpIE2mQOBYgIev0wONd7TJM9VmApMuMSAVGi6IzbjW35fQXvcjphGzOuqnaV2mYsoFie1wcfcQ11SKOgoFlIpqimTnIAAZCrIQSet7k73wSnSjGTKWa5346Edf2ZldRl6VFetRUxVxKe3RRt+5KmwspHi1dth3wpzcG11XXOMvUtD1DIB17jrhy4MmkeqpaNmvTq0rhLDZgoI367HfFr8RlWkoaiamURyCFXuB+Ync/PE5dMbT3B7t43NFHL+BamOlWqargdPeex1KrdlIAJufM7bHAF8jzh2LRxSlGN1sltsMOXZhVNw5D+9I5dLqXSoXcvGCTbr7x64DHMKwGwqJAB64s5sU9wW9Mcif//Z"/>
          <p:cNvSpPr>
            <a:spLocks noChangeAspect="1" noChangeArrowheads="1"/>
          </p:cNvSpPr>
          <p:nvPr/>
        </p:nvSpPr>
        <p:spPr bwMode="auto">
          <a:xfrm>
            <a:off x="63500" y="-469900"/>
            <a:ext cx="1266825" cy="9525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61446" name="Picture 6" descr="http://t2.gstatic.com/images?q=tbn:ANd9GcQQRkHnNMcLp4a4sEMzX-kXaOU-MIPuQzKOQfTgsBC32_f3NVyiuA"/>
          <p:cNvPicPr>
            <a:picLocks noChangeAspect="1" noChangeArrowheads="1"/>
          </p:cNvPicPr>
          <p:nvPr/>
        </p:nvPicPr>
        <p:blipFill>
          <a:blip r:embed="rId3" cstate="print"/>
          <a:srcRect/>
          <a:stretch>
            <a:fillRect/>
          </a:stretch>
        </p:blipFill>
        <p:spPr bwMode="auto">
          <a:xfrm>
            <a:off x="6156176" y="548680"/>
            <a:ext cx="2664296" cy="3168352"/>
          </a:xfrm>
          <a:prstGeom prst="rect">
            <a:avLst/>
          </a:prstGeom>
          <a:noFill/>
        </p:spPr>
      </p:pic>
      <p:pic>
        <p:nvPicPr>
          <p:cNvPr id="7" name="Picture 4" descr="http://t1.gstatic.com/images?q=tbn:ANd9GcRTfd-guuGNeihlFcQhWQM_g3eHCp77f3z5DbjWr6ZGBKvp7zFbjA"/>
          <p:cNvPicPr>
            <a:picLocks noChangeAspect="1" noChangeArrowheads="1"/>
          </p:cNvPicPr>
          <p:nvPr/>
        </p:nvPicPr>
        <p:blipFill>
          <a:blip r:embed="rId4" cstate="print"/>
          <a:srcRect/>
          <a:stretch>
            <a:fillRect/>
          </a:stretch>
        </p:blipFill>
        <p:spPr bwMode="auto">
          <a:xfrm>
            <a:off x="6228184" y="3933056"/>
            <a:ext cx="2592288"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1446"/>
                                        </p:tgtEl>
                                        <p:attrNameLst>
                                          <p:attrName>style.visibility</p:attrName>
                                        </p:attrNameLst>
                                      </p:cBhvr>
                                      <p:to>
                                        <p:strVal val="visible"/>
                                      </p:to>
                                    </p:set>
                                    <p:anim calcmode="lin" valueType="num">
                                      <p:cBhvr>
                                        <p:cTn id="7" dur="1000" fill="hold"/>
                                        <p:tgtEl>
                                          <p:spTgt spid="61446"/>
                                        </p:tgtEl>
                                        <p:attrNameLst>
                                          <p:attrName>ppt_w</p:attrName>
                                        </p:attrNameLst>
                                      </p:cBhvr>
                                      <p:tavLst>
                                        <p:tav tm="0">
                                          <p:val>
                                            <p:strVal val="#ppt_w*0.70"/>
                                          </p:val>
                                        </p:tav>
                                        <p:tav tm="100000">
                                          <p:val>
                                            <p:strVal val="#ppt_w"/>
                                          </p:val>
                                        </p:tav>
                                      </p:tavLst>
                                    </p:anim>
                                    <p:anim calcmode="lin" valueType="num">
                                      <p:cBhvr>
                                        <p:cTn id="8" dur="1000" fill="hold"/>
                                        <p:tgtEl>
                                          <p:spTgt spid="61446"/>
                                        </p:tgtEl>
                                        <p:attrNameLst>
                                          <p:attrName>ppt_h</p:attrName>
                                        </p:attrNameLst>
                                      </p:cBhvr>
                                      <p:tavLst>
                                        <p:tav tm="0">
                                          <p:val>
                                            <p:strVal val="#ppt_h"/>
                                          </p:val>
                                        </p:tav>
                                        <p:tav tm="100000">
                                          <p:val>
                                            <p:strVal val="#ppt_h"/>
                                          </p:val>
                                        </p:tav>
                                      </p:tavLst>
                                    </p:anim>
                                    <p:animEffect transition="in" filter="fade">
                                      <p:cBhvr>
                                        <p:cTn id="9" dur="1000"/>
                                        <p:tgtEl>
                                          <p:spTgt spid="61446"/>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wheel(4)">
                                      <p:cBhvr>
                                        <p:cTn id="14" dur="2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heel(4)">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strVal val="#ppt_w*0.70"/>
                                          </p:val>
                                        </p:tav>
                                        <p:tav tm="100000">
                                          <p:val>
                                            <p:strVal val="#ppt_w"/>
                                          </p:val>
                                        </p:tav>
                                      </p:tavLst>
                                    </p:anim>
                                    <p:anim calcmode="lin" valueType="num">
                                      <p:cBhvr>
                                        <p:cTn id="25" dur="1000" fill="hold"/>
                                        <p:tgtEl>
                                          <p:spTgt spid="7"/>
                                        </p:tgtEl>
                                        <p:attrNameLst>
                                          <p:attrName>ppt_h</p:attrName>
                                        </p:attrNameLst>
                                      </p:cBhvr>
                                      <p:tavLst>
                                        <p:tav tm="0">
                                          <p:val>
                                            <p:strVal val="#ppt_h"/>
                                          </p:val>
                                        </p:tav>
                                        <p:tav tm="100000">
                                          <p:val>
                                            <p:strVal val="#ppt_h"/>
                                          </p:val>
                                        </p:tav>
                                      </p:tavLst>
                                    </p:anim>
                                    <p:animEffect transition="in" filter="fad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to="" calcmode="lin" valueType="num">
                                      <p:cBhvr>
                                        <p:cTn id="31"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¿Qué permitirá Dios que suceda con algunos de sus hijos?</a:t>
            </a:r>
            <a:endParaRPr lang="es-CO" dirty="0"/>
          </a:p>
        </p:txBody>
      </p:sp>
      <p:sp>
        <p:nvSpPr>
          <p:cNvPr id="3" name="2 Marcador de contenido"/>
          <p:cNvSpPr>
            <a:spLocks noGrp="1"/>
          </p:cNvSpPr>
          <p:nvPr>
            <p:ph idx="1"/>
          </p:nvPr>
        </p:nvSpPr>
        <p:spPr>
          <a:xfrm>
            <a:off x="0" y="1600200"/>
            <a:ext cx="6012160" cy="3124944"/>
          </a:xfrm>
        </p:spPr>
        <p:txBody>
          <a:bodyPr>
            <a:normAutofit lnSpcReduction="10000"/>
          </a:bodyPr>
          <a:lstStyle/>
          <a:p>
            <a:pPr>
              <a:buNone/>
            </a:pPr>
            <a:r>
              <a:rPr lang="es-CO" sz="1800" dirty="0" smtClean="0"/>
              <a:t> </a:t>
            </a:r>
            <a:r>
              <a:rPr lang="es-CO" sz="2800" b="1" u="sng" dirty="0" smtClean="0">
                <a:solidFill>
                  <a:srgbClr val="FF0000"/>
                </a:solidFill>
              </a:rPr>
              <a:t>Algunos serán encarcelados por su fe </a:t>
            </a:r>
            <a:endParaRPr lang="es-CO" sz="4800" b="1" u="sng" dirty="0" smtClean="0">
              <a:solidFill>
                <a:srgbClr val="FF0000"/>
              </a:solidFill>
            </a:endParaRPr>
          </a:p>
          <a:p>
            <a:pPr>
              <a:buNone/>
            </a:pPr>
            <a:r>
              <a:rPr lang="es-CO" dirty="0" smtClean="0"/>
              <a:t>              </a:t>
            </a:r>
            <a:r>
              <a:rPr lang="es-CO" b="1" dirty="0" smtClean="0">
                <a:solidFill>
                  <a:srgbClr val="0070C0"/>
                </a:solidFill>
              </a:rPr>
              <a:t>¿Cuál será la razón?</a:t>
            </a:r>
          </a:p>
          <a:p>
            <a:pPr algn="ctr">
              <a:buNone/>
            </a:pPr>
            <a:r>
              <a:rPr lang="es-CO" dirty="0" smtClean="0"/>
              <a:t>    Algunos serán encarcelados </a:t>
            </a:r>
            <a:r>
              <a:rPr lang="es-CO" u="sng" dirty="0" smtClean="0"/>
              <a:t>porque se negarán a profanar el día de reposo del Señor.</a:t>
            </a:r>
            <a:r>
              <a:rPr lang="es-CO" dirty="0" smtClean="0">
                <a:solidFill>
                  <a:srgbClr val="FF0000"/>
                </a:solidFill>
              </a:rPr>
              <a:t>-PC 118 (1907). </a:t>
            </a:r>
          </a:p>
        </p:txBody>
      </p:sp>
      <p:pic>
        <p:nvPicPr>
          <p:cNvPr id="17410" name="Picture 2" descr="http://t1.gstatic.com/images?q=tbn:ANd9GcR1l7UmjekO8SHJZ863Oaz8eE2w6JMg_cHPe10R2ETwfIg5dNhkmg"/>
          <p:cNvPicPr>
            <a:picLocks noChangeAspect="1" noChangeArrowheads="1"/>
          </p:cNvPicPr>
          <p:nvPr/>
        </p:nvPicPr>
        <p:blipFill>
          <a:blip r:embed="rId2" cstate="print"/>
          <a:srcRect/>
          <a:stretch>
            <a:fillRect/>
          </a:stretch>
        </p:blipFill>
        <p:spPr bwMode="auto">
          <a:xfrm>
            <a:off x="5940152" y="1628800"/>
            <a:ext cx="2736304" cy="3312368"/>
          </a:xfrm>
          <a:prstGeom prst="rect">
            <a:avLst/>
          </a:prstGeom>
          <a:noFill/>
        </p:spPr>
      </p:pic>
      <p:sp>
        <p:nvSpPr>
          <p:cNvPr id="5" name="4 Rectángulo"/>
          <p:cNvSpPr/>
          <p:nvPr/>
        </p:nvSpPr>
        <p:spPr>
          <a:xfrm>
            <a:off x="323528" y="5013176"/>
            <a:ext cx="8496944" cy="1384995"/>
          </a:xfrm>
          <a:prstGeom prst="rect">
            <a:avLst/>
          </a:prstGeom>
          <a:solidFill>
            <a:schemeClr val="accent2">
              <a:lumMod val="40000"/>
              <a:lumOff val="60000"/>
            </a:schemeClr>
          </a:solidFill>
        </p:spPr>
        <p:txBody>
          <a:bodyPr wrap="square">
            <a:spAutoFit/>
          </a:bodyPr>
          <a:lstStyle/>
          <a:p>
            <a:pPr algn="ctr"/>
            <a:r>
              <a:rPr lang="es-CO" sz="2800" dirty="0" smtClean="0"/>
              <a:t>Cuando los defensores de la verdad se nieguen a honrar el domingo, unos serán echados en la cárcel, otros serán desterrados y otros aún tratados como esclavos.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 to="" calcmode="lin" valueType="num">
                                      <p:cBhvr>
                                        <p:cTn id="12" dur="1" fill="hold"/>
                                        <p:tgtEl>
                                          <p:spTgt spid="1741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1"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1"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1"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
                                        <p:tgtEl>
                                          <p:spTgt spid="5"/>
                                        </p:tgtEl>
                                      </p:cBhvr>
                                    </p:animEffect>
                                    <p:anim calcmode="lin" valueType="num">
                                      <p:cBhvr>
                                        <p:cTn id="33" dur="400" fill="hold"/>
                                        <p:tgtEl>
                                          <p:spTgt spid="5"/>
                                        </p:tgtEl>
                                        <p:attrNameLst>
                                          <p:attrName>ppt_x</p:attrName>
                                        </p:attrNameLst>
                                      </p:cBhvr>
                                      <p:tavLst>
                                        <p:tav tm="0">
                                          <p:val>
                                            <p:strVal val="#ppt_x"/>
                                          </p:val>
                                        </p:tav>
                                        <p:tav tm="100000">
                                          <p:val>
                                            <p:strVal val="#ppt_x"/>
                                          </p:val>
                                        </p:tav>
                                      </p:tavLst>
                                    </p:anim>
                                    <p:anim calcmode="lin" valueType="num">
                                      <p:cBhvr>
                                        <p:cTn id="34" dur="400" fill="hold"/>
                                        <p:tgtEl>
                                          <p:spTgt spid="5"/>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1" build="p"/>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652120" cy="6453336"/>
          </a:xfrm>
          <a:blipFill>
            <a:blip r:embed="rId2" cstate="print"/>
            <a:tile tx="0" ty="0" sx="100000" sy="100000" flip="none" algn="tl"/>
          </a:blipFill>
        </p:spPr>
        <p:txBody>
          <a:bodyPr>
            <a:normAutofit lnSpcReduction="10000"/>
          </a:bodyPr>
          <a:lstStyle/>
          <a:p>
            <a:pPr algn="ctr">
              <a:buNone/>
            </a:pPr>
            <a:r>
              <a:rPr lang="es-CO" dirty="0" smtClean="0"/>
              <a:t>    Ante la razón humana todo esto parece ahora imposible; </a:t>
            </a:r>
            <a:r>
              <a:rPr lang="es-CO" dirty="0" smtClean="0">
                <a:solidFill>
                  <a:srgbClr val="0070C0"/>
                </a:solidFill>
              </a:rPr>
              <a:t>pero a medida que el espíritu refrenador de Dios se retire de los hombres y éstos sean dominados por Satanás, que aborrece los principios divinos, se verán cosas muy extrañas.</a:t>
            </a:r>
            <a:r>
              <a:rPr lang="es-CO" dirty="0" smtClean="0"/>
              <a:t> </a:t>
            </a:r>
          </a:p>
          <a:p>
            <a:pPr algn="ctr">
              <a:buNone/>
            </a:pPr>
            <a:endParaRPr lang="es-CO" dirty="0" smtClean="0"/>
          </a:p>
          <a:p>
            <a:pPr algn="ctr">
              <a:buNone/>
            </a:pPr>
            <a:r>
              <a:rPr lang="es-CO" dirty="0" smtClean="0"/>
              <a:t>    Muy cruel puede ser el corazón humano cuando no está animado del temor y del amor de Dios.-</a:t>
            </a:r>
            <a:r>
              <a:rPr lang="es-CO" dirty="0" smtClean="0">
                <a:solidFill>
                  <a:srgbClr val="FF0000"/>
                </a:solidFill>
              </a:rPr>
              <a:t>CS 666 (1911). </a:t>
            </a:r>
          </a:p>
          <a:p>
            <a:endParaRPr lang="es-CO" dirty="0"/>
          </a:p>
        </p:txBody>
      </p:sp>
      <p:pic>
        <p:nvPicPr>
          <p:cNvPr id="62466" name="Picture 2" descr="http://t3.gstatic.com/images?q=tbn:ANd9GcRQ0WHzoHJoDK21mPl-5Gzh2zbcDAwvnZgeZh7M0qyI58fsUYw0uw"/>
          <p:cNvPicPr>
            <a:picLocks noChangeAspect="1" noChangeArrowheads="1"/>
          </p:cNvPicPr>
          <p:nvPr/>
        </p:nvPicPr>
        <p:blipFill>
          <a:blip r:embed="rId3" cstate="print"/>
          <a:srcRect/>
          <a:stretch>
            <a:fillRect/>
          </a:stretch>
        </p:blipFill>
        <p:spPr bwMode="auto">
          <a:xfrm>
            <a:off x="5796136" y="332656"/>
            <a:ext cx="3096344" cy="3339455"/>
          </a:xfrm>
          <a:prstGeom prst="rect">
            <a:avLst/>
          </a:prstGeom>
          <a:noFill/>
        </p:spPr>
      </p:pic>
      <p:sp>
        <p:nvSpPr>
          <p:cNvPr id="5" name="4 Rectángulo"/>
          <p:cNvSpPr/>
          <p:nvPr/>
        </p:nvSpPr>
        <p:spPr>
          <a:xfrm>
            <a:off x="5652120" y="4005064"/>
            <a:ext cx="3240360" cy="2677656"/>
          </a:xfrm>
          <a:prstGeom prst="rect">
            <a:avLst/>
          </a:prstGeom>
          <a:solidFill>
            <a:srgbClr val="FFFF00"/>
          </a:solidFill>
        </p:spPr>
        <p:txBody>
          <a:bodyPr wrap="square">
            <a:spAutoFit/>
          </a:bodyPr>
          <a:lstStyle/>
          <a:p>
            <a:pPr algn="ctr"/>
            <a:r>
              <a:rPr lang="es-CO" sz="2400" b="1" dirty="0" smtClean="0"/>
              <a:t>El Espíritu Santo es el que hace posible que haya amor y paz en el corazón de los hombres, y cuando El se retira, sucede lo contrario.</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to="" calcmode="lin" valueType="num">
                                      <p:cBhvr>
                                        <p:cTn id="7" dur="1" fill="hold"/>
                                        <p:tgtEl>
                                          <p:spTgt spid="624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strVal val="#ppt_w*0.70"/>
                                          </p:val>
                                        </p:tav>
                                        <p:tav tm="100000">
                                          <p:val>
                                            <p:strVal val="#ppt_w"/>
                                          </p:val>
                                        </p:tav>
                                      </p:tavLst>
                                    </p:anim>
                                    <p:anim calcmode="lin" valueType="num">
                                      <p:cBhvr>
                                        <p:cTn id="28" dur="1000" fill="hold"/>
                                        <p:tgtEl>
                                          <p:spTgt spid="5"/>
                                        </p:tgtEl>
                                        <p:attrNameLst>
                                          <p:attrName>ppt_h</p:attrName>
                                        </p:attrNameLst>
                                      </p:cBhvr>
                                      <p:tavLst>
                                        <p:tav tm="0">
                                          <p:val>
                                            <p:strVal val="#ppt_h"/>
                                          </p:val>
                                        </p:tav>
                                        <p:tav tm="100000">
                                          <p:val>
                                            <p:strVal val="#ppt_h"/>
                                          </p:val>
                                        </p:tav>
                                      </p:tavLst>
                                    </p:anim>
                                    <p:animEffect transition="in" filter="fade">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latin typeface="Harlow Solid Italic" pitchFamily="82" charset="0"/>
              </a:rPr>
              <a:t>¿Qué será capas de hacer aquél que dice que es hijo de Dios?</a:t>
            </a:r>
            <a:endParaRPr lang="es-CO" dirty="0">
              <a:latin typeface="Harlow Solid Italic" pitchFamily="82" charset="0"/>
            </a:endParaRPr>
          </a:p>
        </p:txBody>
      </p:sp>
      <p:sp>
        <p:nvSpPr>
          <p:cNvPr id="3" name="2 Marcador de contenido"/>
          <p:cNvSpPr>
            <a:spLocks noGrp="1"/>
          </p:cNvSpPr>
          <p:nvPr>
            <p:ph idx="1"/>
          </p:nvPr>
        </p:nvSpPr>
        <p:spPr>
          <a:xfrm>
            <a:off x="0" y="3717033"/>
            <a:ext cx="9144000" cy="792087"/>
          </a:xfrm>
          <a:solidFill>
            <a:schemeClr val="tx2">
              <a:lumMod val="40000"/>
              <a:lumOff val="60000"/>
            </a:schemeClr>
          </a:solidFill>
        </p:spPr>
        <p:txBody>
          <a:bodyPr>
            <a:normAutofit/>
          </a:bodyPr>
          <a:lstStyle/>
          <a:p>
            <a:pPr>
              <a:buNone/>
            </a:pPr>
            <a:r>
              <a:rPr lang="es-CO" b="1" dirty="0" smtClean="0">
                <a:solidFill>
                  <a:srgbClr val="FF0000"/>
                </a:solidFill>
              </a:rPr>
              <a:t>  </a:t>
            </a:r>
            <a:r>
              <a:rPr lang="es-CO" b="1" u="sng" dirty="0" smtClean="0">
                <a:solidFill>
                  <a:srgbClr val="FF0000"/>
                </a:solidFill>
              </a:rPr>
              <a:t>¿Cuándo será el momento de cultivar la fe en Dios?</a:t>
            </a:r>
          </a:p>
        </p:txBody>
      </p:sp>
      <p:sp>
        <p:nvSpPr>
          <p:cNvPr id="4" name="3 Rectángulo"/>
          <p:cNvSpPr/>
          <p:nvPr/>
        </p:nvSpPr>
        <p:spPr>
          <a:xfrm>
            <a:off x="251520" y="1772816"/>
            <a:ext cx="5184576" cy="1815882"/>
          </a:xfrm>
          <a:prstGeom prst="rect">
            <a:avLst/>
          </a:prstGeom>
        </p:spPr>
        <p:txBody>
          <a:bodyPr wrap="square">
            <a:spAutoFit/>
          </a:bodyPr>
          <a:lstStyle/>
          <a:p>
            <a:r>
              <a:rPr lang="es-CO" sz="2800" dirty="0" smtClean="0"/>
              <a:t>Si somos llamados a sufrir por Cristo, seremos capaces de ir a la prisión confiando en él como un niñito confía en sus padres.</a:t>
            </a:r>
          </a:p>
        </p:txBody>
      </p:sp>
      <p:sp>
        <p:nvSpPr>
          <p:cNvPr id="16386" name="AutoShape 2" descr="data:image/jpg;base64,/9j/4AAQSkZJRgABAQAAAQABAAD/2wBDAAkGBwgHBgkIBwgKCgkLDRYPDQwMDRsUFRAWIB0iIiAdHx8kKDQsJCYxJx8fLT0tMTU3Ojo6Iys/RD84QzQ5Ojf/2wBDAQoKCg0MDRoPDxo3JR8lNzc3Nzc3Nzc3Nzc3Nzc3Nzc3Nzc3Nzc3Nzc3Nzc3Nzc3Nzc3Nzc3Nzc3Nzc3Nzc3Nzf/wAARCACDAMYDASIAAhEBAxEB/8QAHAAAAQUBAQEAAAAAAAAAAAAAAAMEBQYHAgEI/8QAPBAAAgEDAwEFBQYFAwQDAAAAAQIDAAQRBRIhMQYTQVFhByIycYEUI0KRodEVFmKxwTNSciRDVJKD4fD/xAAZAQADAQEBAAAAAAAAAAAAAAAAAQIDBAX/xAAeEQEBAAIDAQEBAQAAAAAAAAAAAQIREiExAxNBUf/aAAwDAQACEQMRAD8At99o73WT3qqQ25cr5VXtW0nVo5xKcOOisrf3FSz9pbWGRlyy4HnUVe62LmZizHYcAEHg1048owy1TH7PdNMFlBL8Z3eFPEVVuAMgOq+IpteX0K3SPbPvIUbsnOSKbQXUst73z85PPyrTtPSwwxRybQSqkdecZr0pG0be4CemOtIqWlI91dng3lR3qwpuA8cNzWay8b4i7tl9wNnipvdZ9z367ZXUHCHgfWoC2k71nZcn5VMqkNvax96nvgHIHh60ZCE9vdD7RC43ZyY/2p9ZzW15MzzhA+3HTGTUUJykmQMoTnjpXbyRynEXuMR4GjQ2uNiltZw74sE4xk1yNVEwJRMIGAJByT9KqyvOrpA9wNucZJ6CpWw0yWK5Ro7le6B3scdazuM9qpl/icZVUZyx4zk+FcR3cIOVZTjim93czyy/ZbVVBKbt7DwzimKtJZzBe63nqWzkfP51Mm1bPpGklkyRkZ8aWs5WztKcetMYlvp0eSKNd2eCxxSmnQ3Me6S6cs5/EcDgeAApg9vEdnAiKhup9KQlSMIA7Bj48177/LMeG8qitRguppV+zKRjqzjgUQqeGFiRsB2muiFjzk5bFVKXUdZtbvMofu1ODkYDfKn99rMC2nerMFJHXGcGq40pUnPJFbRtNNNtU9Bmq9HOmpXDtcFe7Q4QeHXz86jLKW51ueRLh3eNE34XgL86moBDaxRxsMts3dKetF64k1AwXaxyRFYSQqNmvLzVljYBc49BTTUrm2fP/e2/hQ4NRYVFja5CIu0Z2tJuNEx2Eq+qJFg7SS3y/eiqbqF7ucNA2M/EMeNFaT57ieaavNFnuJpZIInkRiCpBBI/KottOvUDMYJGjHVgtaPplk9rbhDdFj1ztx+lMNWvY7CCcbsGVcr6N+1LH6XehcIz0NtbHTnxqYtAiiNjERxyfDNR00IkkZgQpJJz+E/tS1o88TFSxHPBrbLuM4mUIiDofibn0peSBZLcSAlfErTVpnkjV5FUupHI4xTyFlkJKv1HI8qxaG1lI1tJu25Xx+VSM881y+4Nxj4RTOQtkOozt6inbQSwyA7uCuRjp8qL2HiMV4OVpOQsrZHXwIr15HYEhckccCnFoscsf3h2zHgZ/wAUeAwaZ2bO85qwaRriQbY5pZSnTkDimy6JEIzLJcNIScgIMcUyjijOoxrDEwjDfiOc0XVE3F2bUYe6Pd9T6eFNTdpdOPuTIq9WBI/Sm1zGhjjMjEKoIYKcYFQlvdrFeYSaQIG4Xrmspiu1d4iuwBUIGOBuryQ24BynJ680nb3kZXrnHpXUhWXlcVCnXCqDGNynrXLPngnA/OkklCrg9BXhmiY4CnNAeS23fsCcBRxytNZtJt2TYyox/wCNPXlZCAPh9abXd1DH8cgXPrTloNLWza3RoYYUjG48gdfnVc7TwXRi7yAHvFJ3bTxirA99dltttbSTIeCxOBTpLNXRZb0A5XHdHp9aqZWXZWbmmZ6OrXF7GjvgnPXkA/3qfk7HXUxdjfRKX/oPFWOOHTLV8w2MMbZ+JV5pzLLE8eVbmnl9LvophJO1L/kSOP8A1tRDN5CPA/vRUvdd478E/nRRzy/0cYUjmnaNcErno3nUFrswulRSu4r1Y0rNqRSBJTDId3CHwpKK0vbw4kheLPILoQG/Srxmu03vpDpCUPujIPUGnVuqKdpGAfA9Kd3OnS2pHfpsB6HPBr1II3TG8A+FablTJp13C8FAACMYzwa5MSiQbN6Dz8KkrPTiYyxdgOmMdak7LREnjJeVgQcYIxxWdyitIVGYYLqHA/OlWj7xRyevugjGKnP4GI5j3cbSJt/G1e2ltOXMe0qq8YA+Gp5Q9KrO80MmFrmG5YSK5GCpz6GrRNZWqqz3LMz54z1+tNptNhmXvYwNvjxVc4Vle22so0ZSZAuePdGRVfu+1ug2cvdyX1p3qttILjKt8vCnGsk6dot/expuMFu8gB8SFJr51cljuYkk8knxNRllJ4qTfr6Lj1dLxAYXWSJudytwfypQpGwBiyM+BNZB7K5p/wCbLazR/wDp7gP3yHOCApIPz4HNbmtjEvw8CnM4LiRt7uSJNq8eeOSakYtR7tVWVnYkcnypJYAKWlhV4tueQeMVNsGnq3oZAsZIyeCadwyqsZLHcfPyqNFv3a5PNerIVGPClozvvnmmwoIQcEmn6xWsQWQQK0g/GwyajVuDtG08/Ki41N1jCJGS3Qk/4paG0gbtmOAGz4ADk0m6SyAtMT1yOegqIk1CUsBGMMBznzpOO7vVcrKSy+g5p6PZ3JGZH2g5Fee5DGBkZHWkxeu0DFYwvOBUJffaJwVaRseFEhbTvexNghAaKrF3qbWscUFusgCqMkYyTRVTAuUXE6ZbRLCC2EjOUAPP1p7BLI0ZVyZAOm7wqvT6g5l2nIC1KafeoVAYj86m2qN9XtLe7KxyRASE8bePzqIj7M3byuIWGAeN2eRVtuJLVgrhCz46CmtzfyMhXBTHTzpzKydFcYbW+n39jPAmI5YB8RB5qZVNw5IA8jTKx1BdojY5Pnmu5ZwXx/apt2J0fCNSRtcAjypK4uTCMAjnyHjTNN4fdzilZJUQZbgn1pG5Kw3e55bYj+s8Z+lRXaC7a2tUWCH7oHDMB08qeXep2tnayT3EyRwxqWd3cAKPPNZd279qNkYWsez7fapGUg3LDCRHw2gj3j8+OnWql1S1sp2o7WW+l2EiT/fSSoUW33fHkc58hWLNgnjpXUs0szl5pHdz1ZjkmuOSPPFTllyp4zUTXZLVrbRNYiv7mOeTus7RCwByRjnz+ValZe1LQWQGU3MR8VeLJ/TNYs8UsLhZY3jJAIDKQSD41P6LH2ZeWBr2e9gdGVnSVVaNznkZAzj50Y3+HWsaL7SbLVtTW0isL1IJCViuGTKs3kcdKt/2yMA7iVA5JbjAqm6R2j0S0EcdtfaekeAI0jmRceWATVf9sPapbqytdFs5Y3BxLcsjAtxjapx065+gq70mdtHj7QaVLMIY9Ts2lPAQTqSf1qQCmY4QcnxPSvlCtn9lHaC7n7OS2U8rP9kmCRMwzhCvC59CDipl3dHY0aaFoiMyqPlSJkK8daZC/LHD8/SloptzYwPpV60nZ3DLCi7nUGU+NN57hGbAAA8aJgEUOQRnocU2dkxRA7lnVkCKMAePnXEoZFyw61zFszneF+ddy92/BkCj0NBm8iwuFyuT5iiuS0CHHvN65xRTJKX9qDJkKeTngUzYmFhjNPJdVbbsVcDz86YPIJ2I8ahR7a33OCc1IMFnjLDrioq2smzn8PnUlDG6Lx08zSoIw28sL7yMAnxp2skuclAcA59OaElaf7kKTjkkeVLwyQoFU85yMEUwShuyGO4Aj18KrHbLtBbaLEbp517sqSE3e8xHgtWa9ihkgOG7tQecdTWUe137JZ6QlsqmSSaRdhfBKEckj6DH1pzqbK+qD2m7X6p2hJjuZO7tA2Utk+EH1Piar555rypnsrpiatqq2kyt3DIxkdeDGMcEfXFZ+1fiHAycVeuwHY+K/kj1LWgRZA5it8cz+p8l/v8AKudO7DSRa2ovmWTTozv3g4Mo/wBuPD1q7G5iMwhieCJgnuQocYUccDyHStcPnu9s8s5PFl1HT9G1qFIr62tpwvCh15X5EciqbrPs30SVG/hlzJZyjoSe8X5EE5H51KWzTKSyyDB6+tLBcn3j1/GB/er/ADiedVzU/ZjpU/vaZf3FqcjIkUSrjHOOQQfHqaoXa+zs9P1uax09HEVsiRO78GRwo3Njwz/91ssVtcMfu5FYegH9qrPtJ0+wg0M3OoxAXbNstpI1w5brgnxXHJzUZ4STpWOVvrJK3f2O6LD/ACnFfB42aWd2lUMCQRwM88cDOKwkjFTvZXtNf9m7syWkjG3kwJockBh5/P1rKersbrqTxrdONqqM9Vrm1mjDH70DPiOtR9hcW+tWCXunTd9G/U494HxBHgaTaG5jbBVgM+VdEksZXcWRrwPDsyrYHj41GvNsGccU0hSTBJY0S2ruh5OPPNLUPZc3S+WaSe7j/wBppKC3dIipJ3fOou+FzG/AOPCqklLekmbmM/hNFVxrqdTgmiq/NPNoOxScYX1xXht0EmQcVXjqsmMA0sNXYrtAHSsuFXyWq2laMhWK89RRdztsJXkeWcVV4dVlQ5b3qJNTkfo2KPzHKJ37eypgLtHmPE02/icwYZQYB8uTUUb92GGUEUy1PXbfS7N7q791ExwBySegFO4yFy7S2t9sdN0myL6ox3893EnxyegH+elYN2h1m61zU5r27OC7e5GCSI18FFea7q9xrWoyXt1gM/CIOiKOiio481jldtZHlXv2UwK99fysOUiVQfLJP7VR4UaVxHGpd24VQMkmt57Ddmo9K0lIFde8ch7hmOdz45A9B0FPCd7LLwtHbqImKrux8XGcVknbDTNQ0nVpJ/vkt55Wkhk3cBjyRkdDyePLzr6NitrZ7YxOD3eMe6cGmWrdnNF1bTpbC5tyYpB13nII6EHwNXnlyicZphPZ7tTeyatbxXZEolVIByQN274iPPBI9eK0yFGAIPP/AC6VjfaPQ7vs5rElrMW2q5aCdeBIoPDA+fn5GpnQu3UtsvdatE9yg6SxnDj5+Bowz11RlhvuNPhLI/DEHyHIrLvaVrR1PWRaxyFoLIGPg8GQ/Fj5cD6GprVO2emNpUsmmTTLesMJG6FSpPjnkcfPyrN2YsxLEkk8k9TR9cpfBhL/AFzRRRWLRaewXaVuz+soJpCbC4Oy4U9B5OPIg/pmt1V438SAa+Yh1rYOwfahrvQo4bklprX7ok9WUAbT+XH0q8O+k5ddr60UZ6AflXBg44H60wj1OFvA5p0uoRBepGfMVpqxMsr0x4/DSDwBuij6inPfoRneMVwD3nEbbj6DrS2aNltELcwofpRUt9juyAe4b8qKfItKaZFz1H514ZB5isu/mPVv/Mb/ANF/au4+1GrJ1nR/+Ua/4FV+uKfzyaeswXowrtbisyHa3VMjLQn/AOOlB2x1Mfgtj6bD+9P9cC/PJpqyo/jg/Oqj7RLW+mtoJoVElnDkybRllbzPpj/90qA/nHU/9tv8th/eu/501PYUaK1ZGGCpRsH9anL6Y5TR44ZS7QthZXGo3P2e3Xc+0sc8AADJJ8qd9ntDn1y8METrGiLukkYZCjw+ZpHTtUbT9VjvreIIFfLRKTtKnqvOeCKtns9ltF1PUO5kWOKYDuoZH9/g5+oGTWOMlummV1Fh0HsppukTx3MYkluEBHeO3n5AVcraeYpti91CQMLTO3t4pAG71foaexwIo4lYA+Rro1J5GUtqUTUIoAYpeWUcECo251uXdhBgZriWLPR9x9R1pA2oJ9/AzSmMFtROsWEWr2MlreIWjPKnHKnzHkayTX9Cu9DuAkw3xMfu51HDfsfStwNqV/FxTe5sIJ4jFOkbxMMMhGQfpRnhMvDxysYDznxzRg+VaVrPs7tpD3mlz/Zj4xyZZfoeo/WojXuyltovZyS4eXv7veo3jIVQT0A/yaxuGUac5VLoooqFCprsrqg0zU1aU/cS+5Lz08j9P3qFr0HA9acuruFZuab9Z6HdzbXRPdbGDu/WpvTuz3eEm93hFOAm7r6k1AezHXLrV+ykcEKBrm0PdSyyN1x8J/8AXH1Bq72y3TQKJCd/ix6Vrl9LYiYSGyafplq3uW5Zv6mJ/uaXV47VC0MSoWOTgYruZVVgXYEjqaTeSNY8zMME8VntWtEftkzMxVCRnrRSMupRRnCBSvpRQb5coooqTFFFFAFFFFAFL2Vy1pdwXCcNE6uMehpCigNthlDxo6EDcA3XzpdZHwffJ9A+KjdFtZf4TZjIYiBBnPX3RTwW0/Uxg16Eksjiu5XbSvn42/OuklnU5DsfrXkVu+ffT6Zp4LXI+7VgTRdQ5KS+0TH4t3zFKLdD8QJ8ia8azuR4N+VJyW1woyYn+dT1T7hzDPGzbJl90+NQXtAsRJ2Xu2gO4Jtf6Bhn9KlY4Je6ZmAC/wBTAGs37Xdq3uu907TpSLQnEsin/V9B/T/f5dc/pZI0wltU8jFeV6TmvK5W4ooooDQfY7rEtjr02niN3gvoveKj/SZOQx8hgkfMitviuAABISR5gVh/sXRh2luZ2jLQpaMrH1LLgfofyrbcwyAnaQB4A4FVCpK7Pe5CNULdwXSAsGJA8KmF+zJNuztJ58xXs6s/IVSvpQFRdpyeQeaKsgtkbkrt9MUU9lp8xUUUVChRRRQBRRRQBXo6iiigNh7Du0vZqxaQ7iEKgnyDED9AKtcKg4yKKK7J5HP/AE+too+uwUsUUeFFFZVc8enoK8ESSHDqCKKKUDOPa1NLaWFrb2ztFFPKwlVTjeAOh9PSsmPU0UVGfq8fHlFFFQoUUUUBs/sggiTs4ZVQCSW4be3icAYq/sTjr40UVf8AE/0moB3ZFLLwi486KKRun4NFFFAf/9k="/>
          <p:cNvSpPr>
            <a:spLocks noChangeAspect="1" noChangeArrowheads="1"/>
          </p:cNvSpPr>
          <p:nvPr/>
        </p:nvSpPr>
        <p:spPr bwMode="auto">
          <a:xfrm>
            <a:off x="63500" y="-423863"/>
            <a:ext cx="1295400" cy="8572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388" name="AutoShape 4" descr="data:image/jpg;base64,/9j/4AAQSkZJRgABAQAAAQABAAD/2wBDAAkGBwgHBgkIBwgKCgkLDRYPDQwMDRsUFRAWIB0iIiAdHx8kKDQsJCYxJx8fLT0tMTU3Ojo6Iys/RD84QzQ5Ojf/2wBDAQoKCg0MDRoPDxo3JR8lNzc3Nzc3Nzc3Nzc3Nzc3Nzc3Nzc3Nzc3Nzc3Nzc3Nzc3Nzc3Nzc3Nzc3Nzc3Nzc3Nzf/wAARCACDAMYDASIAAhEBAxEB/8QAHAAAAQUBAQEAAAAAAAAAAAAAAAMEBQYHAgEI/8QAPBAAAgEDAwEFBQYFAwQDAAAAAQIDAAQRBRIhMQYTQVFhByIycYEUI0KRodEVFmKxwTNSciRDVJKD4fD/xAAZAQADAQEBAAAAAAAAAAAAAAAAAQIDBAX/xAAeEQEBAAIDAQEBAQAAAAAAAAAAAQIREiExAxNBUf/aAAwDAQACEQMRAD8At99o73WT3qqQ25cr5VXtW0nVo5xKcOOisrf3FSz9pbWGRlyy4HnUVe62LmZizHYcAEHg1048owy1TH7PdNMFlBL8Z3eFPEVVuAMgOq+IpteX0K3SPbPvIUbsnOSKbQXUst73z85PPyrTtPSwwxRybQSqkdecZr0pG0be4CemOtIqWlI91dng3lR3qwpuA8cNzWay8b4i7tl9wNnipvdZ9z367ZXUHCHgfWoC2k71nZcn5VMqkNvax96nvgHIHh60ZCE9vdD7RC43ZyY/2p9ZzW15MzzhA+3HTGTUUJykmQMoTnjpXbyRynEXuMR4GjQ2uNiltZw74sE4xk1yNVEwJRMIGAJByT9KqyvOrpA9wNucZJ6CpWw0yWK5Ro7le6B3scdazuM9qpl/icZVUZyx4zk+FcR3cIOVZTjim93czyy/ZbVVBKbt7DwzimKtJZzBe63nqWzkfP51Mm1bPpGklkyRkZ8aWs5WztKcetMYlvp0eSKNd2eCxxSmnQ3Me6S6cs5/EcDgeAApg9vEdnAiKhup9KQlSMIA7Bj48177/LMeG8qitRguppV+zKRjqzjgUQqeGFiRsB2muiFjzk5bFVKXUdZtbvMofu1ODkYDfKn99rMC2nerMFJHXGcGq40pUnPJFbRtNNNtU9Bmq9HOmpXDtcFe7Q4QeHXz86jLKW51ueRLh3eNE34XgL86moBDaxRxsMts3dKetF64k1AwXaxyRFYSQqNmvLzVljYBc49BTTUrm2fP/e2/hQ4NRYVFja5CIu0Z2tJuNEx2Eq+qJFg7SS3y/eiqbqF7ucNA2M/EMeNFaT57ieaavNFnuJpZIInkRiCpBBI/KottOvUDMYJGjHVgtaPplk9rbhDdFj1ztx+lMNWvY7CCcbsGVcr6N+1LH6XehcIz0NtbHTnxqYtAiiNjERxyfDNR00IkkZgQpJJz+E/tS1o88TFSxHPBrbLuM4mUIiDofibn0peSBZLcSAlfErTVpnkjV5FUupHI4xTyFlkJKv1HI8qxaG1lI1tJu25Xx+VSM881y+4Nxj4RTOQtkOozt6inbQSwyA7uCuRjp8qL2HiMV4OVpOQsrZHXwIr15HYEhckccCnFoscsf3h2zHgZ/wAUeAwaZ2bO85qwaRriQbY5pZSnTkDimy6JEIzLJcNIScgIMcUyjijOoxrDEwjDfiOc0XVE3F2bUYe6Pd9T6eFNTdpdOPuTIq9WBI/Sm1zGhjjMjEKoIYKcYFQlvdrFeYSaQIG4Xrmspiu1d4iuwBUIGOBuryQ24BynJ680nb3kZXrnHpXUhWXlcVCnXCqDGNynrXLPngnA/OkklCrg9BXhmiY4CnNAeS23fsCcBRxytNZtJt2TYyox/wCNPXlZCAPh9abXd1DH8cgXPrTloNLWza3RoYYUjG48gdfnVc7TwXRi7yAHvFJ3bTxirA99dltttbSTIeCxOBTpLNXRZb0A5XHdHp9aqZWXZWbmmZ6OrXF7GjvgnPXkA/3qfk7HXUxdjfRKX/oPFWOOHTLV8w2MMbZ+JV5pzLLE8eVbmnl9LvophJO1L/kSOP8A1tRDN5CPA/vRUvdd478E/nRRzy/0cYUjmnaNcErno3nUFrswulRSu4r1Y0rNqRSBJTDId3CHwpKK0vbw4kheLPILoQG/Srxmu03vpDpCUPujIPUGnVuqKdpGAfA9Kd3OnS2pHfpsB6HPBr1II3TG8A+FablTJp13C8FAACMYzwa5MSiQbN6Dz8KkrPTiYyxdgOmMdak7LREnjJeVgQcYIxxWdyitIVGYYLqHA/OlWj7xRyevugjGKnP4GI5j3cbSJt/G1e2ltOXMe0qq8YA+Gp5Q9KrO80MmFrmG5YSK5GCpz6GrRNZWqqz3LMz54z1+tNptNhmXvYwNvjxVc4Vle22so0ZSZAuePdGRVfu+1ug2cvdyX1p3qttILjKt8vCnGsk6dot/expuMFu8gB8SFJr51cljuYkk8knxNRllJ4qTfr6Lj1dLxAYXWSJudytwfypQpGwBiyM+BNZB7K5p/wCbLazR/wDp7gP3yHOCApIPz4HNbmtjEvw8CnM4LiRt7uSJNq8eeOSakYtR7tVWVnYkcnypJYAKWlhV4tueQeMVNsGnq3oZAsZIyeCadwyqsZLHcfPyqNFv3a5PNerIVGPClozvvnmmwoIQcEmn6xWsQWQQK0g/GwyajVuDtG08/Ki41N1jCJGS3Qk/4paG0gbtmOAGz4ADk0m6SyAtMT1yOegqIk1CUsBGMMBznzpOO7vVcrKSy+g5p6PZ3JGZH2g5Fee5DGBkZHWkxeu0DFYwvOBUJffaJwVaRseFEhbTvexNghAaKrF3qbWscUFusgCqMkYyTRVTAuUXE6ZbRLCC2EjOUAPP1p7BLI0ZVyZAOm7wqvT6g5l2nIC1KafeoVAYj86m2qN9XtLe7KxyRASE8bePzqIj7M3byuIWGAeN2eRVtuJLVgrhCz46CmtzfyMhXBTHTzpzKydFcYbW+n39jPAmI5YB8RB5qZVNw5IA8jTKx1BdojY5Pnmu5ZwXx/apt2J0fCNSRtcAjypK4uTCMAjnyHjTNN4fdzilZJUQZbgn1pG5Kw3e55bYj+s8Z+lRXaC7a2tUWCH7oHDMB08qeXep2tnayT3EyRwxqWd3cAKPPNZd279qNkYWsez7fapGUg3LDCRHw2gj3j8+OnWql1S1sp2o7WW+l2EiT/fSSoUW33fHkc58hWLNgnjpXUs0szl5pHdz1ZjkmuOSPPFTllyp4zUTXZLVrbRNYiv7mOeTus7RCwByRjnz+ValZe1LQWQGU3MR8VeLJ/TNYs8UsLhZY3jJAIDKQSD41P6LH2ZeWBr2e9gdGVnSVVaNznkZAzj50Y3+HWsaL7SbLVtTW0isL1IJCViuGTKs3kcdKt/2yMA7iVA5JbjAqm6R2j0S0EcdtfaekeAI0jmRceWATVf9sPapbqytdFs5Y3BxLcsjAtxjapx065+gq70mdtHj7QaVLMIY9Ts2lPAQTqSf1qQCmY4QcnxPSvlCtn9lHaC7n7OS2U8rP9kmCRMwzhCvC59CDipl3dHY0aaFoiMyqPlSJkK8daZC/LHD8/SloptzYwPpV60nZ3DLCi7nUGU+NN57hGbAAA8aJgEUOQRnocU2dkxRA7lnVkCKMAePnXEoZFyw61zFszneF+ddy92/BkCj0NBm8iwuFyuT5iiuS0CHHvN65xRTJKX9qDJkKeTngUzYmFhjNPJdVbbsVcDz86YPIJ2I8ahR7a33OCc1IMFnjLDrioq2smzn8PnUlDG6Lx08zSoIw28sL7yMAnxp2skuclAcA59OaElaf7kKTjkkeVLwyQoFU85yMEUwShuyGO4Aj18KrHbLtBbaLEbp517sqSE3e8xHgtWa9ihkgOG7tQecdTWUe137JZ6QlsqmSSaRdhfBKEckj6DH1pzqbK+qD2m7X6p2hJjuZO7tA2Utk+EH1Piar555rypnsrpiatqq2kyt3DIxkdeDGMcEfXFZ+1fiHAycVeuwHY+K/kj1LWgRZA5it8cz+p8l/v8AKudO7DSRa2ovmWTTozv3g4Mo/wBuPD1q7G5iMwhieCJgnuQocYUccDyHStcPnu9s8s5PFl1HT9G1qFIr62tpwvCh15X5EciqbrPs30SVG/hlzJZyjoSe8X5EE5H51KWzTKSyyDB6+tLBcn3j1/GB/er/ADiedVzU/ZjpU/vaZf3FqcjIkUSrjHOOQQfHqaoXa+zs9P1uax09HEVsiRO78GRwo3Njwz/91ssVtcMfu5FYegH9qrPtJ0+wg0M3OoxAXbNstpI1w5brgnxXHJzUZ4STpWOVvrJK3f2O6LD/ACnFfB42aWd2lUMCQRwM88cDOKwkjFTvZXtNf9m7syWkjG3kwJockBh5/P1rKersbrqTxrdONqqM9Vrm1mjDH70DPiOtR9hcW+tWCXunTd9G/U494HxBHgaTaG5jbBVgM+VdEksZXcWRrwPDsyrYHj41GvNsGccU0hSTBJY0S2ruh5OPPNLUPZc3S+WaSe7j/wBppKC3dIipJ3fOou+FzG/AOPCqklLekmbmM/hNFVxrqdTgmiq/NPNoOxScYX1xXht0EmQcVXjqsmMA0sNXYrtAHSsuFXyWq2laMhWK89RRdztsJXkeWcVV4dVlQ5b3qJNTkfo2KPzHKJ37eypgLtHmPE02/icwYZQYB8uTUUb92GGUEUy1PXbfS7N7q791ExwBySegFO4yFy7S2t9sdN0myL6ox3893EnxyegH+elYN2h1m61zU5r27OC7e5GCSI18FFea7q9xrWoyXt1gM/CIOiKOiio481jldtZHlXv2UwK99fysOUiVQfLJP7VR4UaVxHGpd24VQMkmt57Ddmo9K0lIFde8ch7hmOdz45A9B0FPCd7LLwtHbqImKrux8XGcVknbDTNQ0nVpJ/vkt55Wkhk3cBjyRkdDyePLzr6NitrZ7YxOD3eMe6cGmWrdnNF1bTpbC5tyYpB13nII6EHwNXnlyicZphPZ7tTeyatbxXZEolVIByQN274iPPBI9eK0yFGAIPP/AC6VjfaPQ7vs5rElrMW2q5aCdeBIoPDA+fn5GpnQu3UtsvdatE9yg6SxnDj5+Bowz11RlhvuNPhLI/DEHyHIrLvaVrR1PWRaxyFoLIGPg8GQ/Fj5cD6GprVO2emNpUsmmTTLesMJG6FSpPjnkcfPyrN2YsxLEkk8k9TR9cpfBhL/AFzRRRWLRaewXaVuz+soJpCbC4Oy4U9B5OPIg/pmt1V438SAa+Yh1rYOwfahrvQo4bklprX7ok9WUAbT+XH0q8O+k5ddr60UZ6AflXBg44H60wj1OFvA5p0uoRBepGfMVpqxMsr0x4/DSDwBuij6inPfoRneMVwD3nEbbj6DrS2aNltELcwofpRUt9juyAe4b8qKfItKaZFz1H514ZB5isu/mPVv/Mb/ANF/au4+1GrJ1nR/+Ua/4FV+uKfzyaeswXowrtbisyHa3VMjLQn/AOOlB2x1Mfgtj6bD+9P9cC/PJpqyo/jg/Oqj7RLW+mtoJoVElnDkybRllbzPpj/90qA/nHU/9tv8th/eu/501PYUaK1ZGGCpRsH9anL6Y5TR44ZS7QthZXGo3P2e3Xc+0sc8AADJJ8qd9ntDn1y8METrGiLukkYZCjw+ZpHTtUbT9VjvreIIFfLRKTtKnqvOeCKtns9ltF1PUO5kWOKYDuoZH9/g5+oGTWOMlummV1Fh0HsppukTx3MYkluEBHeO3n5AVcraeYpti91CQMLTO3t4pAG71foaexwIo4lYA+Rro1J5GUtqUTUIoAYpeWUcECo251uXdhBgZriWLPR9x9R1pA2oJ9/AzSmMFtROsWEWr2MlreIWjPKnHKnzHkayTX9Cu9DuAkw3xMfu51HDfsfStwNqV/FxTe5sIJ4jFOkbxMMMhGQfpRnhMvDxysYDznxzRg+VaVrPs7tpD3mlz/Zj4xyZZfoeo/WojXuyltovZyS4eXv7veo3jIVQT0A/yaxuGUac5VLoooqFCprsrqg0zU1aU/cS+5Lz08j9P3qFr0HA9acuruFZuab9Z6HdzbXRPdbGDu/WpvTuz3eEm93hFOAm7r6k1AezHXLrV+ykcEKBrm0PdSyyN1x8J/8AXH1Bq72y3TQKJCd/ix6Vrl9LYiYSGyafplq3uW5Zv6mJ/uaXV47VC0MSoWOTgYruZVVgXYEjqaTeSNY8zMME8VntWtEftkzMxVCRnrRSMupRRnCBSvpRQb5coooqTFFFFAFFFFAFL2Vy1pdwXCcNE6uMehpCigNthlDxo6EDcA3XzpdZHwffJ9A+KjdFtZf4TZjIYiBBnPX3RTwW0/Uxg16Eksjiu5XbSvn42/OuklnU5DsfrXkVu+ffT6Zp4LXI+7VgTRdQ5KS+0TH4t3zFKLdD8QJ8ia8azuR4N+VJyW1woyYn+dT1T7hzDPGzbJl90+NQXtAsRJ2Xu2gO4Jtf6Bhn9KlY4Je6ZmAC/wBTAGs37Xdq3uu907TpSLQnEsin/V9B/T/f5dc/pZI0wltU8jFeV6TmvK5W4ooooDQfY7rEtjr02niN3gvoveKj/SZOQx8hgkfMitviuAABISR5gVh/sXRh2luZ2jLQpaMrH1LLgfofyrbcwyAnaQB4A4FVCpK7Pe5CNULdwXSAsGJA8KmF+zJNuztJ58xXs6s/IVSvpQFRdpyeQeaKsgtkbkrt9MUU9lp8xUUUVChRRRQBRRRQBXo6iiigNh7Du0vZqxaQ7iEKgnyDED9AKtcKg4yKKK7J5HP/AE+too+uwUsUUeFFFZVc8enoK8ESSHDqCKKKUDOPa1NLaWFrb2ztFFPKwlVTjeAOh9PSsmPU0UVGfq8fHlFFFQoUUUUBs/sggiTs4ZVQCSW4be3icAYq/sTjr40UVf8AE/0moB3ZFLLwi486KKRun4NFFFAf/9k="/>
          <p:cNvSpPr>
            <a:spLocks noChangeAspect="1" noChangeArrowheads="1"/>
          </p:cNvSpPr>
          <p:nvPr/>
        </p:nvSpPr>
        <p:spPr bwMode="auto">
          <a:xfrm>
            <a:off x="63500" y="-423863"/>
            <a:ext cx="1295400" cy="8572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6390" name="Picture 6" descr="http://t0.gstatic.com/images?q=tbn:ANd9GcRK73ayLpn5-T3AwwmiJ_L5miBhu6-AtgP7Rc7hYtaKDq26amKQ-g"/>
          <p:cNvPicPr>
            <a:picLocks noChangeAspect="1" noChangeArrowheads="1"/>
          </p:cNvPicPr>
          <p:nvPr/>
        </p:nvPicPr>
        <p:blipFill>
          <a:blip r:embed="rId2" cstate="print"/>
          <a:srcRect/>
          <a:stretch>
            <a:fillRect/>
          </a:stretch>
        </p:blipFill>
        <p:spPr bwMode="auto">
          <a:xfrm>
            <a:off x="6012160" y="1628800"/>
            <a:ext cx="2628900" cy="1872208"/>
          </a:xfrm>
          <a:prstGeom prst="rect">
            <a:avLst/>
          </a:prstGeom>
          <a:noFill/>
        </p:spPr>
      </p:pic>
      <p:sp>
        <p:nvSpPr>
          <p:cNvPr id="8" name="7 Rectángulo"/>
          <p:cNvSpPr/>
          <p:nvPr/>
        </p:nvSpPr>
        <p:spPr>
          <a:xfrm>
            <a:off x="251520" y="4437112"/>
            <a:ext cx="4608512" cy="1754326"/>
          </a:xfrm>
          <a:prstGeom prst="rect">
            <a:avLst/>
          </a:prstGeom>
        </p:spPr>
        <p:txBody>
          <a:bodyPr wrap="square">
            <a:spAutoFit/>
          </a:bodyPr>
          <a:lstStyle/>
          <a:p>
            <a:pPr>
              <a:buNone/>
            </a:pPr>
            <a:r>
              <a:rPr lang="es-CO" sz="3600" dirty="0" smtClean="0"/>
              <a:t>Ahora es el momento de cultivarla fe en </a:t>
            </a:r>
          </a:p>
          <a:p>
            <a:r>
              <a:rPr lang="es-CO" sz="3600" dirty="0" smtClean="0"/>
              <a:t>Dios.-</a:t>
            </a:r>
            <a:r>
              <a:rPr lang="es-CO" sz="3600" dirty="0" smtClean="0">
                <a:solidFill>
                  <a:srgbClr val="FF0000"/>
                </a:solidFill>
              </a:rPr>
              <a:t>NEV 359 (1892). </a:t>
            </a:r>
          </a:p>
        </p:txBody>
      </p:sp>
      <p:pic>
        <p:nvPicPr>
          <p:cNvPr id="16392" name="Picture 8" descr="http://t2.gstatic.com/images?q=tbn:ANd9GcQ-u_79kggJHv1sR2imOwLb0JQAlbnK9xDiJaDAGEjw6Er53aXc"/>
          <p:cNvPicPr>
            <a:picLocks noChangeAspect="1" noChangeArrowheads="1"/>
          </p:cNvPicPr>
          <p:nvPr/>
        </p:nvPicPr>
        <p:blipFill>
          <a:blip r:embed="rId3" cstate="print"/>
          <a:srcRect/>
          <a:stretch>
            <a:fillRect/>
          </a:stretch>
        </p:blipFill>
        <p:spPr bwMode="auto">
          <a:xfrm>
            <a:off x="4788024" y="4293096"/>
            <a:ext cx="2143125" cy="2143125"/>
          </a:xfrm>
          <a:prstGeom prst="rect">
            <a:avLst/>
          </a:prstGeom>
          <a:noFill/>
        </p:spPr>
      </p:pic>
      <p:sp>
        <p:nvSpPr>
          <p:cNvPr id="10" name="9 Rectángulo"/>
          <p:cNvSpPr/>
          <p:nvPr/>
        </p:nvSpPr>
        <p:spPr>
          <a:xfrm>
            <a:off x="7092280" y="4437112"/>
            <a:ext cx="1728192" cy="1938992"/>
          </a:xfrm>
          <a:prstGeom prst="rect">
            <a:avLst/>
          </a:prstGeom>
        </p:spPr>
        <p:txBody>
          <a:bodyPr wrap="square">
            <a:spAutoFit/>
          </a:bodyPr>
          <a:lstStyle/>
          <a:p>
            <a:pPr algn="ctr"/>
            <a:r>
              <a:rPr lang="es-CO" sz="2000" b="1" dirty="0" smtClean="0"/>
              <a:t>Caminando con El cada día, paso a paso, las veinticuatro horas del día.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6390"/>
                                        </p:tgtEl>
                                        <p:attrNameLst>
                                          <p:attrName>style.visibility</p:attrName>
                                        </p:attrNameLst>
                                      </p:cBhvr>
                                      <p:to>
                                        <p:strVal val="visible"/>
                                      </p:to>
                                    </p:set>
                                    <p:anim calcmode="lin" valueType="num">
                                      <p:cBhvr>
                                        <p:cTn id="12" dur="1000" fill="hold"/>
                                        <p:tgtEl>
                                          <p:spTgt spid="16390"/>
                                        </p:tgtEl>
                                        <p:attrNameLst>
                                          <p:attrName>ppt_w</p:attrName>
                                        </p:attrNameLst>
                                      </p:cBhvr>
                                      <p:tavLst>
                                        <p:tav tm="0">
                                          <p:val>
                                            <p:strVal val="#ppt_w*0.70"/>
                                          </p:val>
                                        </p:tav>
                                        <p:tav tm="100000">
                                          <p:val>
                                            <p:strVal val="#ppt_w"/>
                                          </p:val>
                                        </p:tav>
                                      </p:tavLst>
                                    </p:anim>
                                    <p:anim calcmode="lin" valueType="num">
                                      <p:cBhvr>
                                        <p:cTn id="13" dur="1000" fill="hold"/>
                                        <p:tgtEl>
                                          <p:spTgt spid="16390"/>
                                        </p:tgtEl>
                                        <p:attrNameLst>
                                          <p:attrName>ppt_h</p:attrName>
                                        </p:attrNameLst>
                                      </p:cBhvr>
                                      <p:tavLst>
                                        <p:tav tm="0">
                                          <p:val>
                                            <p:strVal val="#ppt_h"/>
                                          </p:val>
                                        </p:tav>
                                        <p:tav tm="100000">
                                          <p:val>
                                            <p:strVal val="#ppt_h"/>
                                          </p:val>
                                        </p:tav>
                                      </p:tavLst>
                                    </p:anim>
                                    <p:animEffect transition="in" filter="fade">
                                      <p:cBhvr>
                                        <p:cTn id="14" dur="1000"/>
                                        <p:tgtEl>
                                          <p:spTgt spid="16390"/>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
                                        <p:tgtEl>
                                          <p:spTgt spid="4"/>
                                        </p:tgtEl>
                                      </p:cBhvr>
                                    </p:animEffect>
                                    <p:anim calcmode="lin" valueType="num">
                                      <p:cBhvr>
                                        <p:cTn id="20" dur="400" fill="hold"/>
                                        <p:tgtEl>
                                          <p:spTgt spid="4"/>
                                        </p:tgtEl>
                                        <p:attrNameLst>
                                          <p:attrName>ppt_x</p:attrName>
                                        </p:attrNameLst>
                                      </p:cBhvr>
                                      <p:tavLst>
                                        <p:tav tm="0">
                                          <p:val>
                                            <p:strVal val="#ppt_x"/>
                                          </p:val>
                                        </p:tav>
                                        <p:tav tm="100000">
                                          <p:val>
                                            <p:strVal val="#ppt_x"/>
                                          </p:val>
                                        </p:tav>
                                      </p:tavLst>
                                    </p:anim>
                                    <p:anim calcmode="lin" valueType="num">
                                      <p:cBhvr>
                                        <p:cTn id="21" dur="400" fill="hold"/>
                                        <p:tgtEl>
                                          <p:spTgt spid="4"/>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bg/>
                                          </p:spTgt>
                                        </p:tgtEl>
                                        <p:attrNameLst>
                                          <p:attrName>style.visibility</p:attrName>
                                        </p:attrNameLst>
                                      </p:cBhvr>
                                      <p:to>
                                        <p:strVal val="visible"/>
                                      </p:to>
                                    </p:set>
                                    <p:anim to="" calcmode="lin" valueType="num">
                                      <p:cBhvr>
                                        <p:cTn id="28" dur="1" fill="hold"/>
                                        <p:tgtEl>
                                          <p:spTgt spid="3">
                                            <p:bg/>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 to="" calcmode="lin" valueType="num">
                                      <p:cBhvr>
                                        <p:cTn id="33" dur="1" fill="hold"/>
                                        <p:tgtEl>
                                          <p:spTgt spid="3">
                                            <p:txEl>
                                              <p:pRg st="0" end="0"/>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blinds(horizontal)">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16392"/>
                                        </p:tgtEl>
                                        <p:attrNameLst>
                                          <p:attrName>style.visibility</p:attrName>
                                        </p:attrNameLst>
                                      </p:cBhvr>
                                      <p:to>
                                        <p:strVal val="visible"/>
                                      </p:to>
                                    </p:set>
                                    <p:anim to="" calcmode="lin" valueType="num">
                                      <p:cBhvr>
                                        <p:cTn id="43" dur="1" fill="hold"/>
                                        <p:tgtEl>
                                          <p:spTgt spid="16392"/>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100"/>
                                        <p:tgtEl>
                                          <p:spTgt spid="10"/>
                                        </p:tgtEl>
                                      </p:cBhvr>
                                    </p:animEffect>
                                    <p:anim calcmode="lin" valueType="num">
                                      <p:cBhvr>
                                        <p:cTn id="49" dur="400" fill="hold"/>
                                        <p:tgtEl>
                                          <p:spTgt spid="10"/>
                                        </p:tgtEl>
                                        <p:attrNameLst>
                                          <p:attrName>ppt_x</p:attrName>
                                        </p:attrNameLst>
                                      </p:cBhvr>
                                      <p:tavLst>
                                        <p:tav tm="0">
                                          <p:val>
                                            <p:strVal val="#ppt_x"/>
                                          </p:val>
                                        </p:tav>
                                        <p:tav tm="100000">
                                          <p:val>
                                            <p:strVal val="#ppt_x"/>
                                          </p:val>
                                        </p:tav>
                                      </p:tavLst>
                                    </p:anim>
                                    <p:anim calcmode="lin" valueType="num">
                                      <p:cBhvr>
                                        <p:cTn id="50" dur="400" fill="hold"/>
                                        <p:tgtEl>
                                          <p:spTgt spid="10"/>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smtClean="0">
                <a:solidFill>
                  <a:srgbClr val="FF0000"/>
                </a:solidFill>
                <a:latin typeface="Harlow Solid Italic" pitchFamily="82" charset="0"/>
              </a:rPr>
              <a:t>¿Qué sucederá con otros creyentes?</a:t>
            </a:r>
            <a:endParaRPr lang="es-CO" b="1" dirty="0">
              <a:solidFill>
                <a:srgbClr val="FF0000"/>
              </a:solidFill>
              <a:latin typeface="Harlow Solid Italic" pitchFamily="82" charset="0"/>
            </a:endParaRPr>
          </a:p>
        </p:txBody>
      </p:sp>
      <p:sp>
        <p:nvSpPr>
          <p:cNvPr id="3" name="2 Marcador de contenido"/>
          <p:cNvSpPr>
            <a:spLocks noGrp="1"/>
          </p:cNvSpPr>
          <p:nvPr>
            <p:ph idx="1"/>
          </p:nvPr>
        </p:nvSpPr>
        <p:spPr>
          <a:xfrm>
            <a:off x="457200" y="1600201"/>
            <a:ext cx="8229600" cy="604664"/>
          </a:xfrm>
          <a:blipFill>
            <a:blip r:embed="rId2" cstate="print"/>
            <a:tile tx="0" ty="0" sx="100000" sy="100000" flip="none" algn="tl"/>
          </a:blipFill>
        </p:spPr>
        <p:txBody>
          <a:bodyPr/>
          <a:lstStyle/>
          <a:p>
            <a:pPr>
              <a:buNone/>
            </a:pPr>
            <a:r>
              <a:rPr lang="es-CO" dirty="0" smtClean="0"/>
              <a:t>                 </a:t>
            </a:r>
            <a:r>
              <a:rPr lang="es-CO" b="1" u="sng" dirty="0" smtClean="0">
                <a:solidFill>
                  <a:srgbClr val="FF0000"/>
                </a:solidFill>
              </a:rPr>
              <a:t>Muchos serán ejecutados</a:t>
            </a:r>
            <a:r>
              <a:rPr lang="es-CO" dirty="0" smtClean="0"/>
              <a:t> </a:t>
            </a:r>
          </a:p>
        </p:txBody>
      </p:sp>
      <p:sp>
        <p:nvSpPr>
          <p:cNvPr id="4" name="3 Rectángulo"/>
          <p:cNvSpPr/>
          <p:nvPr/>
        </p:nvSpPr>
        <p:spPr>
          <a:xfrm>
            <a:off x="395536" y="2420888"/>
            <a:ext cx="5688632" cy="4524315"/>
          </a:xfrm>
          <a:prstGeom prst="rect">
            <a:avLst/>
          </a:prstGeom>
        </p:spPr>
        <p:txBody>
          <a:bodyPr wrap="square">
            <a:spAutoFit/>
          </a:bodyPr>
          <a:lstStyle/>
          <a:p>
            <a:pPr algn="ctr">
              <a:buNone/>
            </a:pPr>
            <a:r>
              <a:rPr lang="es-CO" sz="3200" dirty="0" smtClean="0"/>
              <a:t>Lo mejor que podemos hacer es estar en estrecha comunión con Dios (ahora).</a:t>
            </a:r>
          </a:p>
          <a:p>
            <a:pPr>
              <a:buNone/>
            </a:pPr>
            <a:endParaRPr lang="es-CO" sz="3200" dirty="0" smtClean="0"/>
          </a:p>
          <a:p>
            <a:pPr algn="ctr">
              <a:buNone/>
            </a:pPr>
            <a:r>
              <a:rPr lang="es-CO" sz="3200" dirty="0" smtClean="0"/>
              <a:t> y si él quiere permitir que seamos mártires por causa de la verdad, esto puede ser el medio de traer a muchos otros a la verdad.-</a:t>
            </a:r>
            <a:r>
              <a:rPr lang="es-CO" sz="3200" dirty="0" smtClean="0">
                <a:solidFill>
                  <a:srgbClr val="FF0000"/>
                </a:solidFill>
              </a:rPr>
              <a:t>3MS 480 (1886).</a:t>
            </a:r>
            <a:endParaRPr lang="es-CO" sz="3200" dirty="0">
              <a:solidFill>
                <a:srgbClr val="FF0000"/>
              </a:solidFill>
            </a:endParaRPr>
          </a:p>
        </p:txBody>
      </p:sp>
      <p:pic>
        <p:nvPicPr>
          <p:cNvPr id="63490" name="Picture 2" descr="http://t2.gstatic.com/images?q=tbn:ANd9GcS8ZxZAfEJ4NlT1x5R2RFVpLPBU33WkMDdVRlNLT8Qf1thgMlDuVw"/>
          <p:cNvPicPr>
            <a:picLocks noChangeAspect="1" noChangeArrowheads="1"/>
          </p:cNvPicPr>
          <p:nvPr/>
        </p:nvPicPr>
        <p:blipFill>
          <a:blip r:embed="rId3" cstate="print"/>
          <a:srcRect/>
          <a:stretch>
            <a:fillRect/>
          </a:stretch>
        </p:blipFill>
        <p:spPr bwMode="auto">
          <a:xfrm>
            <a:off x="6516216" y="2276872"/>
            <a:ext cx="2376264" cy="2016224"/>
          </a:xfrm>
          <a:prstGeom prst="rect">
            <a:avLst/>
          </a:prstGeom>
          <a:noFill/>
        </p:spPr>
      </p:pic>
      <p:pic>
        <p:nvPicPr>
          <p:cNvPr id="63492" name="Picture 4" descr="http://t0.gstatic.com/images?q=tbn:ANd9GcSOvQus95_ySMMOc3qRcwFKlCn_6R3-asVrXN_iwMNwrvFIFubN"/>
          <p:cNvPicPr>
            <a:picLocks noChangeAspect="1" noChangeArrowheads="1"/>
          </p:cNvPicPr>
          <p:nvPr/>
        </p:nvPicPr>
        <p:blipFill>
          <a:blip r:embed="rId4" cstate="print"/>
          <a:srcRect/>
          <a:stretch>
            <a:fillRect/>
          </a:stretch>
        </p:blipFill>
        <p:spPr bwMode="auto">
          <a:xfrm>
            <a:off x="6084168" y="4509120"/>
            <a:ext cx="1512168" cy="1944216"/>
          </a:xfrm>
          <a:prstGeom prst="rect">
            <a:avLst/>
          </a:prstGeom>
          <a:noFill/>
        </p:spPr>
      </p:pic>
      <p:pic>
        <p:nvPicPr>
          <p:cNvPr id="63494" name="Picture 6" descr="http://t0.gstatic.com/images?q=tbn:ANd9GcQo8UTidFc55cL4xuPmsWHOh3yQeh3BgewZA5qdsfNPBL_ohBjz"/>
          <p:cNvPicPr>
            <a:picLocks noChangeAspect="1" noChangeArrowheads="1"/>
          </p:cNvPicPr>
          <p:nvPr/>
        </p:nvPicPr>
        <p:blipFill>
          <a:blip r:embed="rId5" cstate="print"/>
          <a:srcRect/>
          <a:stretch>
            <a:fillRect/>
          </a:stretch>
        </p:blipFill>
        <p:spPr bwMode="auto">
          <a:xfrm>
            <a:off x="7740352" y="4509120"/>
            <a:ext cx="1403647" cy="194421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63490"/>
                                        </p:tgtEl>
                                        <p:attrNameLst>
                                          <p:attrName>style.visibility</p:attrName>
                                        </p:attrNameLst>
                                      </p:cBhvr>
                                      <p:to>
                                        <p:strVal val="visible"/>
                                      </p:to>
                                    </p:set>
                                    <p:anim calcmode="lin" valueType="num">
                                      <p:cBhvr>
                                        <p:cTn id="24" dur="1000" fill="hold"/>
                                        <p:tgtEl>
                                          <p:spTgt spid="63490"/>
                                        </p:tgtEl>
                                        <p:attrNameLst>
                                          <p:attrName>ppt_w</p:attrName>
                                        </p:attrNameLst>
                                      </p:cBhvr>
                                      <p:tavLst>
                                        <p:tav tm="0">
                                          <p:val>
                                            <p:strVal val="#ppt_w*0.70"/>
                                          </p:val>
                                        </p:tav>
                                        <p:tav tm="100000">
                                          <p:val>
                                            <p:strVal val="#ppt_w"/>
                                          </p:val>
                                        </p:tav>
                                      </p:tavLst>
                                    </p:anim>
                                    <p:anim calcmode="lin" valueType="num">
                                      <p:cBhvr>
                                        <p:cTn id="25" dur="1000" fill="hold"/>
                                        <p:tgtEl>
                                          <p:spTgt spid="63490"/>
                                        </p:tgtEl>
                                        <p:attrNameLst>
                                          <p:attrName>ppt_h</p:attrName>
                                        </p:attrNameLst>
                                      </p:cBhvr>
                                      <p:tavLst>
                                        <p:tav tm="0">
                                          <p:val>
                                            <p:strVal val="#ppt_h"/>
                                          </p:val>
                                        </p:tav>
                                        <p:tav tm="100000">
                                          <p:val>
                                            <p:strVal val="#ppt_h"/>
                                          </p:val>
                                        </p:tav>
                                      </p:tavLst>
                                    </p:anim>
                                    <p:animEffect transition="in" filter="fade">
                                      <p:cBhvr>
                                        <p:cTn id="26" dur="1000"/>
                                        <p:tgtEl>
                                          <p:spTgt spid="63490"/>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Effect transition="in" filter="wheel(4)">
                                      <p:cBhvr>
                                        <p:cTn id="31" dur="2000"/>
                                        <p:tgtEl>
                                          <p:spTgt spid="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63492"/>
                                        </p:tgtEl>
                                        <p:attrNameLst>
                                          <p:attrName>style.visibility</p:attrName>
                                        </p:attrNameLst>
                                      </p:cBhvr>
                                      <p:to>
                                        <p:strVal val="visible"/>
                                      </p:to>
                                    </p:set>
                                    <p:animEffect transition="in" filter="blinds(horizontal)">
                                      <p:cBhvr>
                                        <p:cTn id="36" dur="500"/>
                                        <p:tgtEl>
                                          <p:spTgt spid="63492"/>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63494"/>
                                        </p:tgtEl>
                                        <p:attrNameLst>
                                          <p:attrName>style.visibility</p:attrName>
                                        </p:attrNameLst>
                                      </p:cBhvr>
                                      <p:to>
                                        <p:strVal val="visible"/>
                                      </p:to>
                                    </p:set>
                                    <p:animEffect transition="in" filter="blinds(horizontal)">
                                      <p:cBhvr>
                                        <p:cTn id="41" dur="500"/>
                                        <p:tgtEl>
                                          <p:spTgt spid="63494"/>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0" fill="hold" nodeType="click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 calcmode="lin" valueType="num">
                                      <p:cBhvr>
                                        <p:cTn id="46"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47"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48"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uiExpand="1" build="allAtOnce"/>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60640"/>
          </a:xfrm>
          <a:blipFill>
            <a:blip r:embed="rId2" cstate="print"/>
            <a:tile tx="0" ty="0" sx="100000" sy="100000" flip="none" algn="tl"/>
          </a:blipFill>
        </p:spPr>
        <p:txBody>
          <a:bodyPr>
            <a:normAutofit fontScale="92500"/>
          </a:bodyPr>
          <a:lstStyle/>
          <a:p>
            <a:pPr>
              <a:buNone/>
            </a:pPr>
            <a:r>
              <a:rPr lang="es-CO" dirty="0" smtClean="0"/>
              <a:t>     Como hemos leído en el Espíritu de Profecía, “Muchos serán encarcelados, muchos, para salvar sus vidas, huirán tanto de las grandes ciudades como de las poblaciones pequeñas, y muchos serán mártires por causa de Cristo al permanecer firmes en favor de la verdad”. </a:t>
            </a:r>
            <a:r>
              <a:rPr lang="es-CO" dirty="0" smtClean="0">
                <a:solidFill>
                  <a:srgbClr val="FF0000"/>
                </a:solidFill>
              </a:rPr>
              <a:t>-3MS 454 (1889). </a:t>
            </a:r>
          </a:p>
          <a:p>
            <a:endParaRPr lang="es-CO" dirty="0" smtClean="0"/>
          </a:p>
          <a:p>
            <a:pPr>
              <a:buNone/>
            </a:pPr>
            <a:r>
              <a:rPr lang="es-CO" b="1" dirty="0" smtClean="0">
                <a:solidFill>
                  <a:srgbClr val="0070C0"/>
                </a:solidFill>
              </a:rPr>
              <a:t>    Tenemos delante de nosotros la perspectiva de una lucha larga, con riesgo de encarcelamiento, pérdida de bienes y aun de la vida misma, para </a:t>
            </a:r>
            <a:r>
              <a:rPr lang="es-CO" b="1" u="sng" dirty="0" smtClean="0">
                <a:solidFill>
                  <a:srgbClr val="0070C0"/>
                </a:solidFill>
              </a:rPr>
              <a:t>defender la ley de Dios</a:t>
            </a:r>
            <a:r>
              <a:rPr lang="es-CO" dirty="0" smtClean="0"/>
              <a:t>.-</a:t>
            </a:r>
            <a:r>
              <a:rPr lang="es-CO" dirty="0" smtClean="0">
                <a:solidFill>
                  <a:srgbClr val="FF0000"/>
                </a:solidFill>
              </a:rPr>
              <a:t>2JT 319 (1889). </a:t>
            </a:r>
          </a:p>
          <a:p>
            <a:endParaRPr lang="es-CO" dirty="0" smtClean="0"/>
          </a:p>
          <a:p>
            <a:endParaRPr lang="es-CO" dirty="0" smtClean="0"/>
          </a:p>
          <a:p>
            <a:endParaRPr lang="es-CO" dirty="0" smtClean="0"/>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6084168" cy="6309320"/>
          </a:xfrm>
          <a:blipFill>
            <a:blip r:embed="rId2" cstate="print"/>
            <a:tile tx="0" ty="0" sx="100000" sy="100000" flip="none" algn="tl"/>
          </a:blipFill>
        </p:spPr>
        <p:txBody>
          <a:bodyPr>
            <a:normAutofit lnSpcReduction="10000"/>
          </a:bodyPr>
          <a:lstStyle/>
          <a:p>
            <a:pPr>
              <a:buNone/>
            </a:pPr>
            <a:r>
              <a:rPr lang="es-CO" dirty="0" smtClean="0"/>
              <a:t>    Se requerirá de los hombres que rindan obediencia a los edictos humanos en violación de la ley divina. Los que sean fieles a Dios y al deber serán amenazados,, denunciados y proscritos. </a:t>
            </a:r>
          </a:p>
          <a:p>
            <a:pPr>
              <a:buNone/>
            </a:pPr>
            <a:endParaRPr lang="es-CO" dirty="0" smtClean="0"/>
          </a:p>
          <a:p>
            <a:pPr>
              <a:buNone/>
            </a:pPr>
            <a:r>
              <a:rPr lang="es-CO" dirty="0" smtClean="0"/>
              <a:t>    Serán traicionados por "padres, y hermanos y parientes, y amigos", aun hasta la muerte (Eso lo predijo Jesús 2000 años antes  en </a:t>
            </a:r>
            <a:r>
              <a:rPr lang="es-CO" dirty="0" smtClean="0">
                <a:solidFill>
                  <a:srgbClr val="FF0000"/>
                </a:solidFill>
              </a:rPr>
              <a:t>Lucas 21:16 y Mat.10:21)</a:t>
            </a:r>
            <a:r>
              <a:rPr lang="es-CO" dirty="0" smtClean="0"/>
              <a:t>-PR 431 (c. 1914).</a:t>
            </a:r>
          </a:p>
          <a:p>
            <a:endParaRPr lang="es-CO" dirty="0"/>
          </a:p>
        </p:txBody>
      </p:sp>
      <p:pic>
        <p:nvPicPr>
          <p:cNvPr id="1026" name="Picture 2" descr="http://t1.gstatic.com/images?q=tbn:ANd9GcRpfk5fgCaR2Fi-jO5349jIeinniEqEJz8eKIBdcbyL-69rJSEz"/>
          <p:cNvPicPr>
            <a:picLocks noChangeAspect="1" noChangeArrowheads="1"/>
          </p:cNvPicPr>
          <p:nvPr/>
        </p:nvPicPr>
        <p:blipFill>
          <a:blip r:embed="rId3" cstate="print"/>
          <a:srcRect/>
          <a:stretch>
            <a:fillRect/>
          </a:stretch>
        </p:blipFill>
        <p:spPr bwMode="auto">
          <a:xfrm>
            <a:off x="6084168" y="1556792"/>
            <a:ext cx="2827015"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rgbClr val="FFC000"/>
          </a:solidFill>
        </p:spPr>
        <p:txBody>
          <a:bodyPr>
            <a:normAutofit fontScale="92500" lnSpcReduction="20000"/>
          </a:bodyPr>
          <a:lstStyle/>
          <a:p>
            <a:r>
              <a:rPr lang="es-CO" dirty="0" smtClean="0"/>
              <a:t>La pregunta es: “</a:t>
            </a:r>
            <a:r>
              <a:rPr lang="es-CO" dirty="0" smtClean="0">
                <a:solidFill>
                  <a:srgbClr val="0070C0"/>
                </a:solidFill>
              </a:rPr>
              <a:t>No hemos de poseer el valor y la entereza de los mártires de antaño hasta que seamos colocados en la situación en que ellos se encontraron...</a:t>
            </a:r>
          </a:p>
          <a:p>
            <a:endParaRPr lang="es-CO" dirty="0" smtClean="0"/>
          </a:p>
          <a:p>
            <a:r>
              <a:rPr lang="es-CO" dirty="0" smtClean="0"/>
              <a:t> ¿Si retornaran los días de la persecución, habría gracia suficiente para despertar cada energía del alma que manifestase verdadero heroísmo?.</a:t>
            </a:r>
            <a:r>
              <a:rPr lang="es-CO" dirty="0" smtClean="0">
                <a:solidFill>
                  <a:srgbClr val="FF0000"/>
                </a:solidFill>
              </a:rPr>
              <a:t>-NEV 127 (1889). </a:t>
            </a:r>
          </a:p>
          <a:p>
            <a:endParaRPr lang="es-CO" dirty="0" smtClean="0"/>
          </a:p>
          <a:p>
            <a:r>
              <a:rPr lang="es-CO" dirty="0" smtClean="0"/>
              <a:t>Los discípulos no fueron dotados del valor y la fortaleza de los mártires </a:t>
            </a:r>
            <a:r>
              <a:rPr lang="es-CO" u="sng" dirty="0" smtClean="0">
                <a:solidFill>
                  <a:srgbClr val="0070C0"/>
                </a:solidFill>
              </a:rPr>
              <a:t>hasta que necesitaron esa gracia”</a:t>
            </a:r>
            <a:r>
              <a:rPr lang="es-CO" dirty="0" smtClean="0">
                <a:solidFill>
                  <a:srgbClr val="FF0000"/>
                </a:solidFill>
              </a:rPr>
              <a:t>.-DTG 321 (1898).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
            </a:r>
            <a:br>
              <a:rPr lang="es-CO" dirty="0" smtClean="0"/>
            </a:br>
            <a:r>
              <a:rPr lang="es-CO" dirty="0" smtClean="0">
                <a:latin typeface="Harlow Solid Italic" pitchFamily="82" charset="0"/>
              </a:rPr>
              <a:t>¿Cómo permanecer firme bajo la persecución? </a:t>
            </a:r>
            <a:br>
              <a:rPr lang="es-CO" dirty="0" smtClean="0">
                <a:latin typeface="Harlow Solid Italic" pitchFamily="82" charset="0"/>
              </a:rPr>
            </a:br>
            <a:endParaRPr lang="es-CO" dirty="0">
              <a:latin typeface="Harlow Solid Italic" pitchFamily="82" charset="0"/>
            </a:endParaRPr>
          </a:p>
        </p:txBody>
      </p:sp>
      <p:sp>
        <p:nvSpPr>
          <p:cNvPr id="3" name="2 Marcador de contenido"/>
          <p:cNvSpPr>
            <a:spLocks noGrp="1"/>
          </p:cNvSpPr>
          <p:nvPr>
            <p:ph idx="1"/>
          </p:nvPr>
        </p:nvSpPr>
        <p:spPr>
          <a:xfrm>
            <a:off x="457200" y="1600201"/>
            <a:ext cx="4402832" cy="3340967"/>
          </a:xfrm>
        </p:spPr>
        <p:txBody>
          <a:bodyPr>
            <a:normAutofit/>
          </a:bodyPr>
          <a:lstStyle/>
          <a:p>
            <a:pPr algn="ctr">
              <a:buNone/>
            </a:pPr>
            <a:r>
              <a:rPr lang="es-CO" dirty="0" smtClean="0"/>
              <a:t>    Descubriremos que tendremos que desprendernos de todas las manos </a:t>
            </a:r>
            <a:r>
              <a:rPr lang="es-CO" b="1" dirty="0" smtClean="0">
                <a:solidFill>
                  <a:srgbClr val="0070C0"/>
                </a:solidFill>
              </a:rPr>
              <a:t>excepto de la de Jesucristo</a:t>
            </a:r>
            <a:r>
              <a:rPr lang="es-CO" dirty="0" smtClean="0"/>
              <a:t>. </a:t>
            </a:r>
          </a:p>
        </p:txBody>
      </p:sp>
      <p:pic>
        <p:nvPicPr>
          <p:cNvPr id="14338" name="Picture 2" descr="http://t2.gstatic.com/images?q=tbn:ANd9GcSZDrcnwwr0sflBKOrbSIX3F9VBISnja_VMfsQGBuC06wpul07TEA"/>
          <p:cNvPicPr>
            <a:picLocks noChangeAspect="1" noChangeArrowheads="1"/>
          </p:cNvPicPr>
          <p:nvPr/>
        </p:nvPicPr>
        <p:blipFill>
          <a:blip r:embed="rId2" cstate="print"/>
          <a:srcRect/>
          <a:stretch>
            <a:fillRect/>
          </a:stretch>
        </p:blipFill>
        <p:spPr bwMode="auto">
          <a:xfrm>
            <a:off x="5292080" y="1556793"/>
            <a:ext cx="3528392" cy="3456384"/>
          </a:xfrm>
          <a:prstGeom prst="rect">
            <a:avLst/>
          </a:prstGeom>
          <a:noFill/>
        </p:spPr>
      </p:pic>
      <p:sp>
        <p:nvSpPr>
          <p:cNvPr id="5" name="4 Rectángulo"/>
          <p:cNvSpPr/>
          <p:nvPr/>
        </p:nvSpPr>
        <p:spPr>
          <a:xfrm>
            <a:off x="179512" y="5373216"/>
            <a:ext cx="8784976" cy="954107"/>
          </a:xfrm>
          <a:prstGeom prst="rect">
            <a:avLst/>
          </a:prstGeom>
          <a:solidFill>
            <a:srgbClr val="FFC000"/>
          </a:solidFill>
        </p:spPr>
        <p:txBody>
          <a:bodyPr wrap="square">
            <a:spAutoFit/>
          </a:bodyPr>
          <a:lstStyle/>
          <a:p>
            <a:pPr algn="ctr">
              <a:buNone/>
            </a:pPr>
            <a:r>
              <a:rPr lang="es-CO" sz="2800" dirty="0" smtClean="0"/>
              <a:t>Los amigos demostrarán su perfidia y nos traicionarán</a:t>
            </a:r>
            <a:r>
              <a:rPr lang="es-CO" sz="2800" dirty="0" smtClean="0"/>
              <a:t>.</a:t>
            </a:r>
            <a:r>
              <a:rPr lang="es-CO" sz="2800" b="1" dirty="0" smtClean="0"/>
              <a:t> </a:t>
            </a:r>
            <a:r>
              <a:rPr lang="es-CO" sz="2800" b="1" dirty="0" smtClean="0"/>
              <a:t>O sea, demostrarán su deslealtad, </a:t>
            </a:r>
            <a:r>
              <a:rPr lang="es-CO" sz="2800" b="1" dirty="0" smtClean="0"/>
              <a:t>atacándolo por la espalda</a:t>
            </a:r>
            <a:r>
              <a:rPr lang="es-CO" sz="2800" dirty="0" smtClean="0"/>
              <a:t> </a:t>
            </a:r>
            <a:endParaRPr lang="es-CO"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 calcmode="lin" valueType="num">
                                      <p:cBhvr>
                                        <p:cTn id="12" dur="1000" fill="hold"/>
                                        <p:tgtEl>
                                          <p:spTgt spid="14338"/>
                                        </p:tgtEl>
                                        <p:attrNameLst>
                                          <p:attrName>ppt_w</p:attrName>
                                        </p:attrNameLst>
                                      </p:cBhvr>
                                      <p:tavLst>
                                        <p:tav tm="0">
                                          <p:val>
                                            <p:strVal val="#ppt_w*0.70"/>
                                          </p:val>
                                        </p:tav>
                                        <p:tav tm="100000">
                                          <p:val>
                                            <p:strVal val="#ppt_w"/>
                                          </p:val>
                                        </p:tav>
                                      </p:tavLst>
                                    </p:anim>
                                    <p:anim calcmode="lin" valueType="num">
                                      <p:cBhvr>
                                        <p:cTn id="13" dur="1000" fill="hold"/>
                                        <p:tgtEl>
                                          <p:spTgt spid="14338"/>
                                        </p:tgtEl>
                                        <p:attrNameLst>
                                          <p:attrName>ppt_h</p:attrName>
                                        </p:attrNameLst>
                                      </p:cBhvr>
                                      <p:tavLst>
                                        <p:tav tm="0">
                                          <p:val>
                                            <p:strVal val="#ppt_h"/>
                                          </p:val>
                                        </p:tav>
                                        <p:tav tm="100000">
                                          <p:val>
                                            <p:strVal val="#ppt_h"/>
                                          </p:val>
                                        </p:tav>
                                      </p:tavLst>
                                    </p:anim>
                                    <p:animEffect transition="in" filter="fade">
                                      <p:cBhvr>
                                        <p:cTn id="14" dur="1000"/>
                                        <p:tgtEl>
                                          <p:spTgt spid="14338"/>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heel(4)">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4)">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5721499"/>
          </a:xfrm>
          <a:solidFill>
            <a:schemeClr val="accent2">
              <a:lumMod val="20000"/>
              <a:lumOff val="80000"/>
            </a:schemeClr>
          </a:solidFill>
        </p:spPr>
        <p:txBody>
          <a:bodyPr>
            <a:normAutofit fontScale="85000" lnSpcReduction="10000"/>
          </a:bodyPr>
          <a:lstStyle/>
          <a:p>
            <a:pPr algn="ctr">
              <a:buNone/>
            </a:pPr>
            <a:r>
              <a:rPr lang="es-CO" dirty="0" smtClean="0"/>
              <a:t>     Nuestros familiares, engañados por el enemigo y convencidos de que están sirviendo a Dios,</a:t>
            </a:r>
            <a:r>
              <a:rPr lang="es-CO" u="sng" dirty="0" smtClean="0">
                <a:solidFill>
                  <a:srgbClr val="0070C0"/>
                </a:solidFill>
              </a:rPr>
              <a:t> nos harán frente y pondrán su máximo empeño para ponernos en situaciones difíciles con la esperanza de que reneguemos de nuestra fe. </a:t>
            </a:r>
          </a:p>
          <a:p>
            <a:endParaRPr lang="es-CO" dirty="0" smtClean="0"/>
          </a:p>
          <a:p>
            <a:pPr algn="ctr">
              <a:buNone/>
            </a:pPr>
            <a:r>
              <a:rPr lang="es-CO" dirty="0" smtClean="0"/>
              <a:t>     Pero podremos poner confiadamente nuestra mano en la de Cristo en medio de las tinieblas y el peligro</a:t>
            </a:r>
            <a:r>
              <a:rPr lang="es-CO" dirty="0" smtClean="0">
                <a:solidFill>
                  <a:srgbClr val="FF0000"/>
                </a:solidFill>
              </a:rPr>
              <a:t>.-Mar 195 (1889). </a:t>
            </a:r>
          </a:p>
          <a:p>
            <a:endParaRPr lang="es-CO" dirty="0"/>
          </a:p>
        </p:txBody>
      </p:sp>
      <p:pic>
        <p:nvPicPr>
          <p:cNvPr id="1026" name="Picture 2" descr="http://t1.gstatic.com/images?q=tbn:ANd9GcQP84tDHuRTg_3vSi5hrqzNzfBE1qaF_4nvGdB9GjtZbe815p7Q"/>
          <p:cNvPicPr>
            <a:picLocks noChangeAspect="1" noChangeArrowheads="1"/>
          </p:cNvPicPr>
          <p:nvPr/>
        </p:nvPicPr>
        <p:blipFill>
          <a:blip r:embed="rId2" cstate="print"/>
          <a:srcRect/>
          <a:stretch>
            <a:fillRect/>
          </a:stretch>
        </p:blipFill>
        <p:spPr bwMode="auto">
          <a:xfrm>
            <a:off x="5868144" y="404664"/>
            <a:ext cx="3096344" cy="2592288"/>
          </a:xfrm>
          <a:prstGeom prst="rect">
            <a:avLst/>
          </a:prstGeom>
          <a:noFill/>
        </p:spPr>
      </p:pic>
      <p:pic>
        <p:nvPicPr>
          <p:cNvPr id="1028" name="Picture 4" descr="http://t2.gstatic.com/images?q=tbn:ANd9GcSS_80wOqJNHP215q7Ds95EapAjPP-rT9eh4CaZb8H8bzwDA7beJA"/>
          <p:cNvPicPr>
            <a:picLocks noChangeAspect="1" noChangeArrowheads="1"/>
          </p:cNvPicPr>
          <p:nvPr/>
        </p:nvPicPr>
        <p:blipFill>
          <a:blip r:embed="rId3" cstate="print"/>
          <a:srcRect/>
          <a:stretch>
            <a:fillRect/>
          </a:stretch>
        </p:blipFill>
        <p:spPr bwMode="auto">
          <a:xfrm>
            <a:off x="5796136" y="3284984"/>
            <a:ext cx="3024336"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blinds(horizontal)">
                                      <p:cBhvr>
                                        <p:cTn id="30" dur="500"/>
                                        <p:tgtEl>
                                          <p:spTgt spid="1028"/>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wheel(4)">
                                      <p:cBhvr>
                                        <p:cTn id="3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940152" cy="3816424"/>
          </a:xfrm>
        </p:spPr>
        <p:txBody>
          <a:bodyPr>
            <a:normAutofit fontScale="85000" lnSpcReduction="20000"/>
          </a:bodyPr>
          <a:lstStyle/>
          <a:p>
            <a:pPr algn="ctr">
              <a:buNone/>
            </a:pPr>
            <a:r>
              <a:rPr lang="es-CO" dirty="0" smtClean="0"/>
              <a:t>     </a:t>
            </a:r>
            <a:r>
              <a:rPr lang="es-CO" dirty="0" smtClean="0">
                <a:solidFill>
                  <a:srgbClr val="0070C0"/>
                </a:solidFill>
              </a:rPr>
              <a:t>Los </a:t>
            </a:r>
            <a:r>
              <a:rPr lang="es-CO" dirty="0" smtClean="0">
                <a:solidFill>
                  <a:srgbClr val="0070C0"/>
                </a:solidFill>
              </a:rPr>
              <a:t>hombres podrán resistir firmes en el conflicto únicamente al estar enraizados y fundados en Cristo. </a:t>
            </a:r>
          </a:p>
          <a:p>
            <a:endParaRPr lang="es-CO" dirty="0" smtClean="0"/>
          </a:p>
          <a:p>
            <a:pPr algn="ctr">
              <a:buNone/>
            </a:pPr>
            <a:r>
              <a:rPr lang="es-CO" dirty="0" smtClean="0"/>
              <a:t>     Deben </a:t>
            </a:r>
            <a:r>
              <a:rPr lang="es-CO" dirty="0" smtClean="0"/>
              <a:t>recibir la verdad como es en Jesús. Y sólo pueden satisfacerse las necesidades del alma cuando la verdad es presentada de esa manera</a:t>
            </a:r>
            <a:r>
              <a:rPr lang="es-CO" dirty="0" smtClean="0"/>
              <a:t>. (</a:t>
            </a:r>
            <a:r>
              <a:rPr lang="es-CO" dirty="0" smtClean="0">
                <a:solidFill>
                  <a:srgbClr val="0070C0"/>
                </a:solidFill>
              </a:rPr>
              <a:t>Sin quitarle “ni una letra ni una coma” </a:t>
            </a:r>
            <a:r>
              <a:rPr lang="es-CO" dirty="0" smtClean="0">
                <a:solidFill>
                  <a:srgbClr val="FF0000"/>
                </a:solidFill>
              </a:rPr>
              <a:t>L</a:t>
            </a:r>
            <a:r>
              <a:rPr lang="es-CO" dirty="0" smtClean="0">
                <a:solidFill>
                  <a:srgbClr val="FF0000"/>
                </a:solidFill>
              </a:rPr>
              <a:t>ea Mateo 5:17). </a:t>
            </a:r>
            <a:endParaRPr lang="es-CO" dirty="0" smtClean="0">
              <a:solidFill>
                <a:srgbClr val="FF0000"/>
              </a:solidFill>
            </a:endParaRPr>
          </a:p>
        </p:txBody>
      </p:sp>
      <p:pic>
        <p:nvPicPr>
          <p:cNvPr id="12290" name="Picture 2" descr="http://t1.gstatic.com/images?q=tbn:ANd9GcSDGl6e8wm2RvV-klde_KhZIpBG_ABHd9gApwXPsM267-Bu0-twMQ"/>
          <p:cNvPicPr>
            <a:picLocks noChangeAspect="1" noChangeArrowheads="1"/>
          </p:cNvPicPr>
          <p:nvPr/>
        </p:nvPicPr>
        <p:blipFill>
          <a:blip r:embed="rId2" cstate="print"/>
          <a:srcRect/>
          <a:stretch>
            <a:fillRect/>
          </a:stretch>
        </p:blipFill>
        <p:spPr bwMode="auto">
          <a:xfrm>
            <a:off x="5940152" y="548680"/>
            <a:ext cx="2952328" cy="3760069"/>
          </a:xfrm>
          <a:prstGeom prst="rect">
            <a:avLst/>
          </a:prstGeom>
          <a:noFill/>
        </p:spPr>
      </p:pic>
      <p:sp>
        <p:nvSpPr>
          <p:cNvPr id="4" name="3 Rectángulo"/>
          <p:cNvSpPr/>
          <p:nvPr/>
        </p:nvSpPr>
        <p:spPr>
          <a:xfrm>
            <a:off x="251520" y="4437112"/>
            <a:ext cx="8640960" cy="2246769"/>
          </a:xfrm>
          <a:prstGeom prst="rect">
            <a:avLst/>
          </a:prstGeom>
          <a:solidFill>
            <a:srgbClr val="FFC000"/>
          </a:solidFill>
        </p:spPr>
        <p:txBody>
          <a:bodyPr wrap="square">
            <a:spAutoFit/>
          </a:bodyPr>
          <a:lstStyle/>
          <a:p>
            <a:r>
              <a:rPr lang="es-CO" sz="2800" dirty="0" smtClean="0"/>
              <a:t>El predicar de Cristo crucificado, Cristo nuestra justicia, es lo que satisface el hambre del alma Cuando obtenemos el interés de la gente en esta gran verdad central, la fe, la esperanza y el valor vienen al corazón.</a:t>
            </a:r>
            <a:r>
              <a:rPr lang="es-CO" sz="2800" dirty="0" smtClean="0">
                <a:solidFill>
                  <a:srgbClr val="FF0000"/>
                </a:solidFill>
              </a:rPr>
              <a:t>-GCDB Enero 28, 1893.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wheel(4)">
                                      <p:cBhvr>
                                        <p:cTn id="12" dur="20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to="" calcmode="lin" valueType="num">
                                      <p:cBhvr>
                                        <p:cTn id="24"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4834880" cy="5688632"/>
          </a:xfrm>
          <a:solidFill>
            <a:schemeClr val="accent2">
              <a:lumMod val="20000"/>
              <a:lumOff val="80000"/>
            </a:schemeClr>
          </a:solidFill>
        </p:spPr>
        <p:txBody>
          <a:bodyPr>
            <a:normAutofit fontScale="92500" lnSpcReduction="10000"/>
          </a:bodyPr>
          <a:lstStyle/>
          <a:p>
            <a:pPr algn="ctr">
              <a:buNone/>
            </a:pPr>
            <a:r>
              <a:rPr lang="es-CO" dirty="0" smtClean="0"/>
              <a:t>   “Debido </a:t>
            </a:r>
            <a:r>
              <a:rPr lang="es-CO" dirty="0" smtClean="0"/>
              <a:t>a su fe, muchos serán privados de su casa y de su herencia aquí, </a:t>
            </a:r>
            <a:endParaRPr lang="es-CO" dirty="0" smtClean="0"/>
          </a:p>
          <a:p>
            <a:pPr algn="ctr">
              <a:buNone/>
            </a:pPr>
            <a:endParaRPr lang="es-CO" dirty="0" smtClean="0"/>
          </a:p>
          <a:p>
            <a:pPr algn="ctr">
              <a:buNone/>
            </a:pPr>
            <a:r>
              <a:rPr lang="es-CO" dirty="0" smtClean="0"/>
              <a:t>    pero </a:t>
            </a:r>
            <a:r>
              <a:rPr lang="es-CO" dirty="0" smtClean="0"/>
              <a:t>si </a:t>
            </a:r>
            <a:r>
              <a:rPr lang="es-CO" dirty="0" smtClean="0"/>
              <a:t>le </a:t>
            </a:r>
            <a:r>
              <a:rPr lang="es-CO" dirty="0" smtClean="0"/>
              <a:t>dan sus corazones a Cristo, recibiendo el mensaje de su gracia y descansando </a:t>
            </a:r>
            <a:r>
              <a:rPr lang="es-CO" dirty="0" smtClean="0"/>
              <a:t>en </a:t>
            </a:r>
            <a:r>
              <a:rPr lang="es-CO" dirty="0" smtClean="0"/>
              <a:t>[él,] su Sustituto y Garante, el mismo Hijo de Dios, todavía podrán ser llenos de </a:t>
            </a:r>
            <a:r>
              <a:rPr lang="es-CO" dirty="0" smtClean="0"/>
              <a:t>gozo”.</a:t>
            </a:r>
            <a:r>
              <a:rPr lang="es-CO" dirty="0" smtClean="0">
                <a:solidFill>
                  <a:srgbClr val="FF0000"/>
                </a:solidFill>
              </a:rPr>
              <a:t>-</a:t>
            </a:r>
            <a:r>
              <a:rPr lang="es-CO" dirty="0" smtClean="0">
                <a:solidFill>
                  <a:srgbClr val="FF0000"/>
                </a:solidFill>
              </a:rPr>
              <a:t>ST Junio 2, 1898</a:t>
            </a:r>
            <a:r>
              <a:rPr lang="es-CO" dirty="0" smtClean="0">
                <a:solidFill>
                  <a:srgbClr val="FF0000"/>
                </a:solidFill>
              </a:rPr>
              <a:t>. </a:t>
            </a:r>
            <a:endParaRPr lang="es-CO" dirty="0" smtClean="0">
              <a:solidFill>
                <a:srgbClr val="FF0000"/>
              </a:solidFill>
            </a:endParaRPr>
          </a:p>
          <a:p>
            <a:endParaRPr lang="es-CO" dirty="0"/>
          </a:p>
        </p:txBody>
      </p:sp>
      <p:pic>
        <p:nvPicPr>
          <p:cNvPr id="11266" name="Picture 2" descr="http://t0.gstatic.com/images?q=tbn:ANd9GcSvdLCPVuuTUvKvVxbKbuuytxIlOy51yUk106qfm-BpFtU7t0dE"/>
          <p:cNvPicPr>
            <a:picLocks noChangeAspect="1" noChangeArrowheads="1"/>
          </p:cNvPicPr>
          <p:nvPr/>
        </p:nvPicPr>
        <p:blipFill>
          <a:blip r:embed="rId2" cstate="print"/>
          <a:srcRect/>
          <a:stretch>
            <a:fillRect/>
          </a:stretch>
        </p:blipFill>
        <p:spPr bwMode="auto">
          <a:xfrm>
            <a:off x="5724128" y="764704"/>
            <a:ext cx="3115047" cy="2639939"/>
          </a:xfrm>
          <a:prstGeom prst="rect">
            <a:avLst/>
          </a:prstGeom>
          <a:noFill/>
        </p:spPr>
      </p:pic>
      <p:pic>
        <p:nvPicPr>
          <p:cNvPr id="11268" name="Picture 4" descr="http://t3.gstatic.com/images?q=tbn:ANd9GcSuoP-BWF7_IQei85pqqtmr242q9zaeJlP4KGQFX3HIFWJZeu4Axw"/>
          <p:cNvPicPr>
            <a:picLocks noChangeAspect="1" noChangeArrowheads="1"/>
          </p:cNvPicPr>
          <p:nvPr/>
        </p:nvPicPr>
        <p:blipFill>
          <a:blip r:embed="rId3" cstate="print"/>
          <a:srcRect/>
          <a:stretch>
            <a:fillRect/>
          </a:stretch>
        </p:blipFill>
        <p:spPr bwMode="auto">
          <a:xfrm>
            <a:off x="5580112" y="3573016"/>
            <a:ext cx="338437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1266"/>
                                        </p:tgtEl>
                                        <p:attrNameLst>
                                          <p:attrName>style.visibility</p:attrName>
                                        </p:attrNameLst>
                                      </p:cBhvr>
                                      <p:to>
                                        <p:strVal val="visible"/>
                                      </p:to>
                                    </p:set>
                                    <p:animEffect transition="in" filter="wheel(4)">
                                      <p:cBhvr>
                                        <p:cTn id="17" dur="2000"/>
                                        <p:tgtEl>
                                          <p:spTgt spid="1126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1"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Effect transition="in" filter="wheel(4)">
                                      <p:cBhvr>
                                        <p:cTn id="22" dur="2000"/>
                                        <p:tgtEl>
                                          <p:spTgt spid="3">
                                            <p:bg/>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1"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4)">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11268"/>
                                        </p:tgtEl>
                                        <p:attrNameLst>
                                          <p:attrName>style.visibility</p:attrName>
                                        </p:attrNameLst>
                                      </p:cBhvr>
                                      <p:to>
                                        <p:strVal val="visible"/>
                                      </p:to>
                                    </p:set>
                                    <p:animEffect transition="in" filter="wheel(4)">
                                      <p:cBhvr>
                                        <p:cTn id="32"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3" grpId="1" uiExpand="1"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C00000"/>
          </a:solidFill>
        </p:spPr>
        <p:txBody>
          <a:bodyPr>
            <a:normAutofit/>
          </a:bodyPr>
          <a:lstStyle/>
          <a:p>
            <a:r>
              <a:rPr lang="es-CO" sz="3600" dirty="0" smtClean="0">
                <a:solidFill>
                  <a:srgbClr val="FFFF00"/>
                </a:solidFill>
                <a:latin typeface="Algerian" pitchFamily="82" charset="0"/>
              </a:rPr>
              <a:t>¿Qué ocasionará la persecución?</a:t>
            </a:r>
            <a:endParaRPr lang="es-CO" sz="3600" dirty="0">
              <a:solidFill>
                <a:srgbClr val="FFFF00"/>
              </a:solidFill>
              <a:latin typeface="Algerian" pitchFamily="82" charset="0"/>
            </a:endParaRPr>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77500" lnSpcReduction="20000"/>
          </a:bodyPr>
          <a:lstStyle/>
          <a:p>
            <a:pPr>
              <a:buNone/>
            </a:pPr>
            <a:r>
              <a:rPr lang="es-CO" dirty="0" smtClean="0"/>
              <a:t>       </a:t>
            </a:r>
            <a:r>
              <a:rPr lang="es-CO" sz="4200" u="sng" dirty="0" smtClean="0">
                <a:solidFill>
                  <a:srgbClr val="FF0000"/>
                </a:solidFill>
              </a:rPr>
              <a:t>La </a:t>
            </a:r>
            <a:r>
              <a:rPr lang="es-CO" sz="4200" u="sng" dirty="0" smtClean="0">
                <a:solidFill>
                  <a:srgbClr val="FF0000"/>
                </a:solidFill>
              </a:rPr>
              <a:t>persecución </a:t>
            </a:r>
            <a:r>
              <a:rPr lang="es-CO" sz="4200" u="sng" dirty="0" smtClean="0">
                <a:solidFill>
                  <a:srgbClr val="FF0000"/>
                </a:solidFill>
              </a:rPr>
              <a:t>ESPARCE </a:t>
            </a:r>
            <a:r>
              <a:rPr lang="es-CO" sz="4200" u="sng" dirty="0" smtClean="0">
                <a:solidFill>
                  <a:srgbClr val="FF0000"/>
                </a:solidFill>
              </a:rPr>
              <a:t>al pueblo de </a:t>
            </a:r>
            <a:r>
              <a:rPr lang="es-CO" sz="4200" u="sng" dirty="0" smtClean="0">
                <a:solidFill>
                  <a:srgbClr val="FF0000"/>
                </a:solidFill>
              </a:rPr>
              <a:t>Dios</a:t>
            </a:r>
          </a:p>
          <a:p>
            <a:pPr fontAlgn="base">
              <a:buNone/>
            </a:pPr>
            <a:r>
              <a:rPr lang="es-CO" sz="4200" dirty="0" smtClean="0">
                <a:solidFill>
                  <a:srgbClr val="FF0000"/>
                </a:solidFill>
              </a:rPr>
              <a:t> </a:t>
            </a:r>
            <a:r>
              <a:rPr lang="es-CO" sz="4200" dirty="0" smtClean="0">
                <a:solidFill>
                  <a:srgbClr val="FF0000"/>
                </a:solidFill>
              </a:rPr>
              <a:t>    Hechos 8:3,4. </a:t>
            </a:r>
          </a:p>
          <a:p>
            <a:pPr fontAlgn="base">
              <a:buNone/>
            </a:pPr>
            <a:r>
              <a:rPr lang="es-CO" sz="5100" dirty="0" smtClean="0">
                <a:solidFill>
                  <a:srgbClr val="FF0000"/>
                </a:solidFill>
              </a:rPr>
              <a:t> </a:t>
            </a:r>
            <a:r>
              <a:rPr lang="es-CO" sz="5100" dirty="0" smtClean="0">
                <a:solidFill>
                  <a:srgbClr val="FF0000"/>
                </a:solidFill>
              </a:rPr>
              <a:t>  </a:t>
            </a:r>
            <a:r>
              <a:rPr lang="es-CO" dirty="0" smtClean="0"/>
              <a:t>Entonces </a:t>
            </a:r>
            <a:r>
              <a:rPr lang="es-CO" dirty="0" smtClean="0"/>
              <a:t>Saulo </a:t>
            </a:r>
            <a:r>
              <a:rPr lang="es-CO" dirty="0" smtClean="0">
                <a:solidFill>
                  <a:srgbClr val="0070C0"/>
                </a:solidFill>
              </a:rPr>
              <a:t>asolaba </a:t>
            </a:r>
            <a:r>
              <a:rPr lang="es-CO" dirty="0" smtClean="0"/>
              <a:t>(perseguía)</a:t>
            </a:r>
            <a:r>
              <a:rPr lang="es-CO" dirty="0" smtClean="0">
                <a:solidFill>
                  <a:srgbClr val="0070C0"/>
                </a:solidFill>
              </a:rPr>
              <a:t> la </a:t>
            </a:r>
            <a:r>
              <a:rPr lang="es-CO" dirty="0" smtClean="0">
                <a:solidFill>
                  <a:srgbClr val="0070C0"/>
                </a:solidFill>
              </a:rPr>
              <a:t>iglesia</a:t>
            </a:r>
            <a:r>
              <a:rPr lang="es-CO" dirty="0" smtClean="0"/>
              <a:t>, entrando por las casas: y trayendo hombres y mujeres, los entregaba en la </a:t>
            </a:r>
            <a:r>
              <a:rPr lang="es-CO" dirty="0" smtClean="0"/>
              <a:t>cárcel.  4</a:t>
            </a:r>
            <a:r>
              <a:rPr lang="es-CO" dirty="0" smtClean="0"/>
              <a:t>  Mas los que fueron esparcidos, iban por todas partes anunciando la palabra</a:t>
            </a:r>
            <a:r>
              <a:rPr lang="es-CO" dirty="0" smtClean="0"/>
              <a:t>. Note que lo que sucederá en el futuro, sucedió con la iglesia apostólica, pero a pesar de ello, la iglesia permaneció fiel.</a:t>
            </a:r>
            <a:endParaRPr lang="es-CO" dirty="0" smtClean="0"/>
          </a:p>
          <a:p>
            <a:pPr>
              <a:buNone/>
            </a:pPr>
            <a:r>
              <a:rPr lang="es-CO" sz="5100" dirty="0" smtClean="0">
                <a:solidFill>
                  <a:srgbClr val="FF0000"/>
                </a:solidFill>
              </a:rPr>
              <a:t> </a:t>
            </a:r>
            <a:r>
              <a:rPr lang="es-CO" sz="5100" dirty="0" smtClean="0">
                <a:solidFill>
                  <a:srgbClr val="FF0000"/>
                </a:solidFill>
              </a:rPr>
              <a:t>   </a:t>
            </a:r>
            <a:r>
              <a:rPr lang="es-CO" sz="3300" dirty="0" smtClean="0"/>
              <a:t>La sierva del Señor dice: “</a:t>
            </a:r>
            <a:r>
              <a:rPr lang="es-CO" dirty="0" smtClean="0"/>
              <a:t>A </a:t>
            </a:r>
            <a:r>
              <a:rPr lang="es-CO" dirty="0" smtClean="0"/>
              <a:t>medida que en diferentes lugares se suscite enemistad </a:t>
            </a:r>
            <a:r>
              <a:rPr lang="es-CO" u="sng" dirty="0" smtClean="0">
                <a:solidFill>
                  <a:srgbClr val="0070C0"/>
                </a:solidFill>
              </a:rPr>
              <a:t>contra los que observan </a:t>
            </a:r>
            <a:r>
              <a:rPr lang="es-CO" u="sng" dirty="0" smtClean="0">
                <a:solidFill>
                  <a:srgbClr val="0070C0"/>
                </a:solidFill>
              </a:rPr>
              <a:t>el </a:t>
            </a:r>
            <a:r>
              <a:rPr lang="es-CO" u="sng" dirty="0" smtClean="0">
                <a:solidFill>
                  <a:srgbClr val="0070C0"/>
                </a:solidFill>
              </a:rPr>
              <a:t>día de reposo del Señor</a:t>
            </a:r>
            <a:r>
              <a:rPr lang="es-CO" dirty="0" smtClean="0"/>
              <a:t>, podría resultar necesario para el pueblo de Dios que </a:t>
            </a:r>
            <a:r>
              <a:rPr lang="es-CO" dirty="0" smtClean="0"/>
              <a:t>se </a:t>
            </a:r>
            <a:r>
              <a:rPr lang="es-CO" dirty="0" smtClean="0"/>
              <a:t>trasladen de esos lugares a otros, donde no enfrenten una oposición tan </a:t>
            </a:r>
            <a:r>
              <a:rPr lang="es-CO" dirty="0" smtClean="0"/>
              <a:t>acérrima”. </a:t>
            </a: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796136" cy="6309320"/>
          </a:xfrm>
          <a:solidFill>
            <a:schemeClr val="tx2">
              <a:lumMod val="20000"/>
              <a:lumOff val="80000"/>
            </a:schemeClr>
          </a:solidFill>
        </p:spPr>
        <p:txBody>
          <a:bodyPr>
            <a:normAutofit fontScale="92500" lnSpcReduction="10000"/>
          </a:bodyPr>
          <a:lstStyle/>
          <a:p>
            <a:r>
              <a:rPr lang="es-CO" dirty="0" smtClean="0"/>
              <a:t>Dios no les pide a sus hijos que permanezcan en </a:t>
            </a:r>
            <a:r>
              <a:rPr lang="es-CO" dirty="0" smtClean="0"/>
              <a:t>un </a:t>
            </a:r>
            <a:r>
              <a:rPr lang="es-CO" dirty="0" smtClean="0"/>
              <a:t>lugar donde, a causa de </a:t>
            </a:r>
            <a:r>
              <a:rPr lang="es-CO" dirty="0" smtClean="0"/>
              <a:t>hombres </a:t>
            </a:r>
            <a:r>
              <a:rPr lang="es-CO" dirty="0" smtClean="0"/>
              <a:t>impíos, </a:t>
            </a:r>
            <a:r>
              <a:rPr lang="es-CO" u="sng" dirty="0" smtClean="0"/>
              <a:t>su influencia se anule y sus vidas corran peligro</a:t>
            </a:r>
            <a:r>
              <a:rPr lang="es-CO" u="sng" dirty="0" smtClean="0"/>
              <a:t>.</a:t>
            </a:r>
          </a:p>
          <a:p>
            <a:endParaRPr lang="es-CO" dirty="0" smtClean="0"/>
          </a:p>
          <a:p>
            <a:r>
              <a:rPr lang="es-CO" dirty="0" smtClean="0"/>
              <a:t>Cuando </a:t>
            </a:r>
            <a:r>
              <a:rPr lang="es-CO" dirty="0" smtClean="0"/>
              <a:t>la </a:t>
            </a:r>
            <a:r>
              <a:rPr lang="es-CO" dirty="0" smtClean="0"/>
              <a:t>libertad </a:t>
            </a:r>
            <a:r>
              <a:rPr lang="es-CO" dirty="0" smtClean="0"/>
              <a:t>la y vida estén en peligro, no sólo tenemos, el privilegio, sino el absoluto </a:t>
            </a:r>
            <a:r>
              <a:rPr lang="es-CO" dirty="0" smtClean="0"/>
              <a:t>deber </a:t>
            </a:r>
            <a:r>
              <a:rPr lang="es-CO" dirty="0" smtClean="0"/>
              <a:t>de ir a lugares donde la gente esté dispuesta a oír la Palabra de vida, y </a:t>
            </a:r>
            <a:r>
              <a:rPr lang="es-CO" dirty="0" smtClean="0"/>
              <a:t>donde </a:t>
            </a:r>
            <a:r>
              <a:rPr lang="es-CO" dirty="0" smtClean="0"/>
              <a:t>las oportunidades para predicar la Palabra sean más favorables.</a:t>
            </a:r>
            <a:r>
              <a:rPr lang="es-CO" dirty="0" smtClean="0">
                <a:solidFill>
                  <a:srgbClr val="FF0000"/>
                </a:solidFill>
              </a:rPr>
              <a:t>-Ms 26, </a:t>
            </a:r>
            <a:r>
              <a:rPr lang="es-CO" dirty="0" smtClean="0">
                <a:solidFill>
                  <a:srgbClr val="FF0000"/>
                </a:solidFill>
              </a:rPr>
              <a:t>1904</a:t>
            </a:r>
            <a:r>
              <a:rPr lang="es-CO" dirty="0" smtClean="0">
                <a:solidFill>
                  <a:srgbClr val="FF0000"/>
                </a:solidFill>
              </a:rPr>
              <a:t>. </a:t>
            </a:r>
          </a:p>
          <a:p>
            <a:endParaRPr lang="es-CO" dirty="0"/>
          </a:p>
        </p:txBody>
      </p:sp>
      <p:pic>
        <p:nvPicPr>
          <p:cNvPr id="71682" name="Picture 2" descr="http://t2.gstatic.com/images?q=tbn:ANd9GcQiS1djBFcerSvnBC3Yp9s03EPdSCqj8vTdglKPyn2yd1tk5zpM"/>
          <p:cNvPicPr>
            <a:picLocks noChangeAspect="1" noChangeArrowheads="1"/>
          </p:cNvPicPr>
          <p:nvPr/>
        </p:nvPicPr>
        <p:blipFill>
          <a:blip r:embed="rId2" cstate="print"/>
          <a:srcRect/>
          <a:stretch>
            <a:fillRect/>
          </a:stretch>
        </p:blipFill>
        <p:spPr bwMode="auto">
          <a:xfrm>
            <a:off x="5796136" y="548680"/>
            <a:ext cx="3024336" cy="3384376"/>
          </a:xfrm>
          <a:prstGeom prst="rect">
            <a:avLst/>
          </a:prstGeom>
          <a:noFill/>
        </p:spPr>
      </p:pic>
      <p:sp>
        <p:nvSpPr>
          <p:cNvPr id="5" name="4 Rectángulo"/>
          <p:cNvSpPr/>
          <p:nvPr/>
        </p:nvSpPr>
        <p:spPr>
          <a:xfrm>
            <a:off x="5868144" y="4149080"/>
            <a:ext cx="3024336" cy="2677656"/>
          </a:xfrm>
          <a:prstGeom prst="rect">
            <a:avLst/>
          </a:prstGeom>
          <a:solidFill>
            <a:srgbClr val="FFC000"/>
          </a:solidFill>
        </p:spPr>
        <p:txBody>
          <a:bodyPr wrap="square">
            <a:spAutoFit/>
          </a:bodyPr>
          <a:lstStyle/>
          <a:p>
            <a:pPr algn="ctr"/>
            <a:r>
              <a:rPr lang="es-CO" sz="2400" dirty="0" smtClean="0"/>
              <a:t>A semejanza de la iglesia primitiva, la persecución hace que los creyentes se </a:t>
            </a:r>
            <a:r>
              <a:rPr lang="es-CO" sz="2400" dirty="0" smtClean="0"/>
              <a:t>esparzan </a:t>
            </a:r>
            <a:r>
              <a:rPr lang="es-CO" sz="2400" dirty="0" smtClean="0"/>
              <a:t>para que prediquen la Palabra a otras personas.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682"/>
                                        </p:tgtEl>
                                        <p:attrNameLst>
                                          <p:attrName>style.visibility</p:attrName>
                                        </p:attrNameLst>
                                      </p:cBhvr>
                                      <p:to>
                                        <p:strVal val="visible"/>
                                      </p:to>
                                    </p:set>
                                    <p:anim to="" calcmode="lin" valueType="num">
                                      <p:cBhvr>
                                        <p:cTn id="7" dur="1" fill="hold"/>
                                        <p:tgtEl>
                                          <p:spTgt spid="7168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b="1" dirty="0" smtClean="0">
                <a:latin typeface="Agency FB" pitchFamily="34" charset="0"/>
              </a:rPr>
              <a:t>¿Qué otro punto positivo ocasiona la persecución?</a:t>
            </a:r>
            <a:endParaRPr lang="es-CO" b="1" dirty="0">
              <a:latin typeface="Agency FB" pitchFamily="34" charset="0"/>
            </a:endParaRPr>
          </a:p>
        </p:txBody>
      </p:sp>
      <p:sp>
        <p:nvSpPr>
          <p:cNvPr id="3" name="2 Marcador de contenido"/>
          <p:cNvSpPr>
            <a:spLocks noGrp="1"/>
          </p:cNvSpPr>
          <p:nvPr>
            <p:ph idx="1"/>
          </p:nvPr>
        </p:nvSpPr>
        <p:spPr>
          <a:xfrm>
            <a:off x="457200" y="1600201"/>
            <a:ext cx="8229600" cy="1252736"/>
          </a:xfrm>
        </p:spPr>
        <p:txBody>
          <a:bodyPr>
            <a:normAutofit/>
          </a:bodyPr>
          <a:lstStyle/>
          <a:p>
            <a:pPr>
              <a:buNone/>
            </a:pPr>
            <a:r>
              <a:rPr lang="es-CO" dirty="0" smtClean="0"/>
              <a:t>    </a:t>
            </a:r>
            <a:r>
              <a:rPr lang="es-CO" b="1" u="sng" dirty="0" smtClean="0">
                <a:solidFill>
                  <a:srgbClr val="FF0000"/>
                </a:solidFill>
              </a:rPr>
              <a:t>La </a:t>
            </a:r>
            <a:r>
              <a:rPr lang="es-CO" b="1" u="sng" dirty="0" smtClean="0">
                <a:solidFill>
                  <a:srgbClr val="FF0000"/>
                </a:solidFill>
              </a:rPr>
              <a:t>persecución induce a la </a:t>
            </a:r>
            <a:r>
              <a:rPr lang="es-CO" b="1" u="sng" dirty="0" smtClean="0">
                <a:solidFill>
                  <a:srgbClr val="FF0000"/>
                </a:solidFill>
              </a:rPr>
              <a:t>UNIDAD </a:t>
            </a:r>
            <a:r>
              <a:rPr lang="es-CO" b="1" u="sng" dirty="0" smtClean="0">
                <a:solidFill>
                  <a:srgbClr val="FF0000"/>
                </a:solidFill>
              </a:rPr>
              <a:t>entre el pueblo de Dios </a:t>
            </a:r>
          </a:p>
        </p:txBody>
      </p:sp>
      <p:sp>
        <p:nvSpPr>
          <p:cNvPr id="4" name="3 Rectángulo"/>
          <p:cNvSpPr/>
          <p:nvPr/>
        </p:nvSpPr>
        <p:spPr>
          <a:xfrm>
            <a:off x="323528" y="2924944"/>
            <a:ext cx="5184576" cy="2862322"/>
          </a:xfrm>
          <a:prstGeom prst="rect">
            <a:avLst/>
          </a:prstGeom>
          <a:solidFill>
            <a:srgbClr val="FFC000"/>
          </a:solidFill>
        </p:spPr>
        <p:txBody>
          <a:bodyPr wrap="square">
            <a:spAutoFit/>
          </a:bodyPr>
          <a:lstStyle/>
          <a:p>
            <a:pPr>
              <a:buNone/>
            </a:pPr>
            <a:r>
              <a:rPr lang="es-CO" sz="3600" dirty="0" smtClean="0"/>
              <a:t>Cuando la tormenta de la persecución realmente se desate sobre nosotros, </a:t>
            </a:r>
            <a:r>
              <a:rPr lang="es-CO" sz="3600" u="sng" dirty="0" smtClean="0">
                <a:solidFill>
                  <a:srgbClr val="0070C0"/>
                </a:solidFill>
              </a:rPr>
              <a:t>las verdaderas ovejas oirán la voz del verdadero Pastor.</a:t>
            </a:r>
          </a:p>
        </p:txBody>
      </p:sp>
      <p:pic>
        <p:nvPicPr>
          <p:cNvPr id="5" name="Picture 2" descr="http://t2.gstatic.com/images?q=tbn:ANd9GcQiS1djBFcerSvnBC3Yp9s03EPdSCqj8vTdglKPyn2yd1tk5zpM"/>
          <p:cNvPicPr>
            <a:picLocks noChangeAspect="1" noChangeArrowheads="1"/>
          </p:cNvPicPr>
          <p:nvPr/>
        </p:nvPicPr>
        <p:blipFill>
          <a:blip r:embed="rId2" cstate="print"/>
          <a:srcRect/>
          <a:stretch>
            <a:fillRect/>
          </a:stretch>
        </p:blipFill>
        <p:spPr bwMode="auto">
          <a:xfrm>
            <a:off x="5652120" y="2348880"/>
            <a:ext cx="3096344" cy="2448272"/>
          </a:xfrm>
          <a:prstGeom prst="rect">
            <a:avLst/>
          </a:prstGeom>
          <a:noFill/>
        </p:spPr>
      </p:pic>
      <p:sp>
        <p:nvSpPr>
          <p:cNvPr id="6" name="5 Rectángulo"/>
          <p:cNvSpPr/>
          <p:nvPr/>
        </p:nvSpPr>
        <p:spPr>
          <a:xfrm>
            <a:off x="5436096" y="4869160"/>
            <a:ext cx="3456384" cy="1938992"/>
          </a:xfrm>
          <a:prstGeom prst="rect">
            <a:avLst/>
          </a:prstGeom>
        </p:spPr>
        <p:txBody>
          <a:bodyPr wrap="square">
            <a:spAutoFit/>
          </a:bodyPr>
          <a:lstStyle/>
          <a:p>
            <a:pPr algn="ctr"/>
            <a:r>
              <a:rPr lang="es-CO" sz="2000" dirty="0" smtClean="0"/>
              <a:t>También </a:t>
            </a:r>
            <a:r>
              <a:rPr lang="es-CO" sz="2000" i="1" dirty="0" smtClean="0"/>
              <a:t>tengo otras ovejas que no son de este redil</a:t>
            </a:r>
            <a:r>
              <a:rPr lang="es-CO" sz="2000" dirty="0" smtClean="0"/>
              <a:t>; aquéllas también me conviene traer, y oirán mi voz; y habrá un rebaño, y un </a:t>
            </a:r>
            <a:r>
              <a:rPr lang="es-CO" sz="2000" dirty="0" smtClean="0"/>
              <a:t>pastor</a:t>
            </a:r>
            <a:r>
              <a:rPr lang="es-CO" sz="2000" dirty="0" smtClean="0">
                <a:solidFill>
                  <a:srgbClr val="FF0000"/>
                </a:solidFill>
              </a:rPr>
              <a:t> (Juan 10:16).</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strVal val="#ppt_w*0.70"/>
                                          </p:val>
                                        </p:tav>
                                        <p:tav tm="100000">
                                          <p:val>
                                            <p:strVal val="#ppt_w"/>
                                          </p:val>
                                        </p:tav>
                                      </p:tavLst>
                                    </p:anim>
                                    <p:anim calcmode="lin" valueType="num">
                                      <p:cBhvr>
                                        <p:cTn id="25" dur="1000" fill="hold"/>
                                        <p:tgtEl>
                                          <p:spTgt spid="4"/>
                                        </p:tgtEl>
                                        <p:attrNameLst>
                                          <p:attrName>ppt_h</p:attrName>
                                        </p:attrNameLst>
                                      </p:cBhvr>
                                      <p:tavLst>
                                        <p:tav tm="0">
                                          <p:val>
                                            <p:strVal val="#ppt_h"/>
                                          </p:val>
                                        </p:tav>
                                        <p:tav tm="100000">
                                          <p:val>
                                            <p:strVal val="#ppt_h"/>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animBg="1"/>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940152" cy="6309320"/>
          </a:xfrm>
        </p:spPr>
        <p:txBody>
          <a:bodyPr>
            <a:normAutofit fontScale="92500"/>
          </a:bodyPr>
          <a:lstStyle/>
          <a:p>
            <a:pPr algn="ctr"/>
            <a:r>
              <a:rPr lang="es-CO" dirty="0" smtClean="0"/>
              <a:t>Se </a:t>
            </a:r>
            <a:r>
              <a:rPr lang="es-CO" dirty="0" smtClean="0"/>
              <a:t>harán esfuerzos </a:t>
            </a:r>
            <a:r>
              <a:rPr lang="es-CO" dirty="0" smtClean="0"/>
              <a:t>abnegados </a:t>
            </a:r>
            <a:r>
              <a:rPr lang="es-CO" dirty="0" smtClean="0"/>
              <a:t>para salvar a los perdidos, y </a:t>
            </a:r>
            <a:r>
              <a:rPr lang="es-CO" u="sng" dirty="0" smtClean="0">
                <a:solidFill>
                  <a:srgbClr val="0070C0"/>
                </a:solidFill>
              </a:rPr>
              <a:t>muchos que se habían extraviado lejos </a:t>
            </a:r>
            <a:r>
              <a:rPr lang="es-CO" u="sng" dirty="0" smtClean="0">
                <a:solidFill>
                  <a:srgbClr val="0070C0"/>
                </a:solidFill>
              </a:rPr>
              <a:t>del </a:t>
            </a:r>
            <a:r>
              <a:rPr lang="es-CO" u="sng" dirty="0" smtClean="0">
                <a:solidFill>
                  <a:srgbClr val="0070C0"/>
                </a:solidFill>
              </a:rPr>
              <a:t>redil regresaran para seguir al gran Pastor. </a:t>
            </a:r>
            <a:endParaRPr lang="es-CO" u="sng" dirty="0" smtClean="0">
              <a:solidFill>
                <a:srgbClr val="0070C0"/>
              </a:solidFill>
            </a:endParaRPr>
          </a:p>
          <a:p>
            <a:pPr>
              <a:buNone/>
            </a:pPr>
            <a:endParaRPr lang="es-CO" dirty="0" smtClean="0"/>
          </a:p>
          <a:p>
            <a:pPr algn="ctr"/>
            <a:r>
              <a:rPr lang="es-CO" dirty="0" smtClean="0"/>
              <a:t>El </a:t>
            </a:r>
            <a:r>
              <a:rPr lang="es-CO" dirty="0" smtClean="0"/>
              <a:t>pueblo de Dios se unirá y </a:t>
            </a:r>
            <a:r>
              <a:rPr lang="es-CO" dirty="0" smtClean="0"/>
              <a:t>presentará </a:t>
            </a:r>
            <a:r>
              <a:rPr lang="es-CO" dirty="0" smtClean="0"/>
              <a:t>al enemigo un frente unido. Ante el peligro común, </a:t>
            </a:r>
            <a:r>
              <a:rPr lang="es-CO" u="sng" dirty="0" smtClean="0">
                <a:solidFill>
                  <a:srgbClr val="0070C0"/>
                </a:solidFill>
              </a:rPr>
              <a:t>cesará la lucha por la supremacía y no habrá disputas sobre quién debe ser considerado el mayor.</a:t>
            </a:r>
            <a:r>
              <a:rPr lang="es-CO" dirty="0" smtClean="0">
                <a:solidFill>
                  <a:srgbClr val="FF0000"/>
                </a:solidFill>
              </a:rPr>
              <a:t>-6T </a:t>
            </a:r>
            <a:r>
              <a:rPr lang="es-CO" dirty="0" smtClean="0">
                <a:solidFill>
                  <a:srgbClr val="FF0000"/>
                </a:solidFill>
              </a:rPr>
              <a:t>401 </a:t>
            </a:r>
            <a:r>
              <a:rPr lang="es-CO" dirty="0" smtClean="0">
                <a:solidFill>
                  <a:srgbClr val="FF0000"/>
                </a:solidFill>
              </a:rPr>
              <a:t>(1900). </a:t>
            </a:r>
          </a:p>
        </p:txBody>
      </p:sp>
      <p:pic>
        <p:nvPicPr>
          <p:cNvPr id="8196" name="Picture 4" descr="http://t1.gstatic.com/images?q=tbn:ANd9GcTSAPx9UgZUR3uuYNT9B2cNzPOQ8d8iLUoo-bDoTucTZz4xfxWV"/>
          <p:cNvPicPr>
            <a:picLocks noChangeAspect="1" noChangeArrowheads="1"/>
          </p:cNvPicPr>
          <p:nvPr/>
        </p:nvPicPr>
        <p:blipFill>
          <a:blip r:embed="rId2" cstate="print"/>
          <a:srcRect/>
          <a:stretch>
            <a:fillRect/>
          </a:stretch>
        </p:blipFill>
        <p:spPr bwMode="auto">
          <a:xfrm>
            <a:off x="6228184" y="260648"/>
            <a:ext cx="2592288" cy="2658988"/>
          </a:xfrm>
          <a:prstGeom prst="rect">
            <a:avLst/>
          </a:prstGeom>
          <a:noFill/>
        </p:spPr>
      </p:pic>
      <p:pic>
        <p:nvPicPr>
          <p:cNvPr id="8198" name="Picture 6" descr="http://t3.gstatic.com/images?q=tbn:ANd9GcTotvZMqtJFXQO16SwDYKCTDTpXMhgKKPQFFFZVXaAfO6f_ukrpog"/>
          <p:cNvPicPr>
            <a:picLocks noChangeAspect="1" noChangeArrowheads="1"/>
          </p:cNvPicPr>
          <p:nvPr/>
        </p:nvPicPr>
        <p:blipFill>
          <a:blip r:embed="rId3" cstate="print"/>
          <a:srcRect/>
          <a:stretch>
            <a:fillRect/>
          </a:stretch>
        </p:blipFill>
        <p:spPr bwMode="auto">
          <a:xfrm>
            <a:off x="6228184" y="3140969"/>
            <a:ext cx="2664296" cy="2592288"/>
          </a:xfrm>
          <a:prstGeom prst="rect">
            <a:avLst/>
          </a:prstGeom>
          <a:noFill/>
        </p:spPr>
      </p:pic>
      <p:sp>
        <p:nvSpPr>
          <p:cNvPr id="7" name="6 Rectángulo"/>
          <p:cNvSpPr/>
          <p:nvPr/>
        </p:nvSpPr>
        <p:spPr>
          <a:xfrm>
            <a:off x="6372200" y="5877272"/>
            <a:ext cx="2448272" cy="400110"/>
          </a:xfrm>
          <a:prstGeom prst="rect">
            <a:avLst/>
          </a:prstGeom>
          <a:solidFill>
            <a:srgbClr val="FFC000"/>
          </a:solidFill>
        </p:spPr>
        <p:txBody>
          <a:bodyPr wrap="square">
            <a:spAutoFit/>
          </a:bodyPr>
          <a:lstStyle/>
          <a:p>
            <a:r>
              <a:rPr lang="es-CO" dirty="0" smtClean="0"/>
              <a:t> </a:t>
            </a:r>
            <a:r>
              <a:rPr lang="es-CO" sz="2000" b="1" dirty="0" smtClean="0"/>
              <a:t>Léase </a:t>
            </a:r>
            <a:r>
              <a:rPr lang="es-CO" sz="2000" b="1" dirty="0" smtClean="0"/>
              <a:t>Mateo 20:27.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 to="" calcmode="lin" valueType="num">
                                      <p:cBhvr>
                                        <p:cTn id="7" dur="1" fill="hold"/>
                                        <p:tgtEl>
                                          <p:spTgt spid="819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8198"/>
                                        </p:tgtEl>
                                        <p:attrNameLst>
                                          <p:attrName>style.visibility</p:attrName>
                                        </p:attrNameLst>
                                      </p:cBhvr>
                                      <p:to>
                                        <p:strVal val="visible"/>
                                      </p:to>
                                    </p:set>
                                    <p:animEffect transition="in" filter="wheel(4)">
                                      <p:cBhvr>
                                        <p:cTn id="17" dur="2000"/>
                                        <p:tgtEl>
                                          <p:spTgt spid="8198"/>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heel(4)">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Autofit/>
          </a:bodyPr>
          <a:lstStyle/>
          <a:p>
            <a:r>
              <a:rPr lang="es-CO" sz="3600" b="1" dirty="0" smtClean="0">
                <a:latin typeface="Lucida Calligraphy" pitchFamily="66" charset="0"/>
              </a:rPr>
              <a:t>Además ¿qué otro punto positivo tendrá la persecución?</a:t>
            </a:r>
            <a:endParaRPr lang="es-CO" sz="3600" b="1" dirty="0">
              <a:latin typeface="Lucida Calligraphy" pitchFamily="66" charset="0"/>
            </a:endParaRPr>
          </a:p>
        </p:txBody>
      </p:sp>
      <p:sp>
        <p:nvSpPr>
          <p:cNvPr id="3" name="2 Marcador de contenido"/>
          <p:cNvSpPr>
            <a:spLocks noGrp="1"/>
          </p:cNvSpPr>
          <p:nvPr>
            <p:ph idx="1"/>
          </p:nvPr>
        </p:nvSpPr>
        <p:spPr>
          <a:xfrm>
            <a:off x="0" y="1600200"/>
            <a:ext cx="8686800" cy="2260848"/>
          </a:xfrm>
        </p:spPr>
        <p:txBody>
          <a:bodyPr>
            <a:normAutofit fontScale="77500" lnSpcReduction="20000"/>
          </a:bodyPr>
          <a:lstStyle/>
          <a:p>
            <a:pPr>
              <a:buNone/>
            </a:pPr>
            <a:r>
              <a:rPr lang="es-CO" sz="2400" dirty="0" smtClean="0">
                <a:solidFill>
                  <a:srgbClr val="FF0000"/>
                </a:solidFill>
              </a:rPr>
              <a:t>       </a:t>
            </a:r>
            <a:r>
              <a:rPr lang="es-CO" sz="3600" b="1" u="sng" dirty="0" smtClean="0">
                <a:solidFill>
                  <a:srgbClr val="FF0000"/>
                </a:solidFill>
              </a:rPr>
              <a:t>La </a:t>
            </a:r>
            <a:r>
              <a:rPr lang="es-CO" sz="3600" b="1" u="sng" dirty="0" smtClean="0">
                <a:solidFill>
                  <a:srgbClr val="FF0000"/>
                </a:solidFill>
              </a:rPr>
              <a:t>crisis hace más llamativa la </a:t>
            </a:r>
            <a:r>
              <a:rPr lang="es-CO" sz="3600" b="1" u="sng" dirty="0" smtClean="0">
                <a:solidFill>
                  <a:srgbClr val="FF0000"/>
                </a:solidFill>
              </a:rPr>
              <a:t>INTERVENCIÓN de </a:t>
            </a:r>
            <a:r>
              <a:rPr lang="es-CO" sz="3600" b="1" u="sng" dirty="0" smtClean="0">
                <a:solidFill>
                  <a:srgbClr val="FF0000"/>
                </a:solidFill>
              </a:rPr>
              <a:t>Dios </a:t>
            </a:r>
          </a:p>
          <a:p>
            <a:pPr>
              <a:buNone/>
            </a:pPr>
            <a:r>
              <a:rPr lang="es-CO" dirty="0" smtClean="0"/>
              <a:t> </a:t>
            </a:r>
            <a:r>
              <a:rPr lang="es-CO" dirty="0" smtClean="0"/>
              <a:t>   </a:t>
            </a:r>
          </a:p>
          <a:p>
            <a:pPr>
              <a:buNone/>
            </a:pPr>
            <a:r>
              <a:rPr lang="es-CO" dirty="0" smtClean="0"/>
              <a:t> </a:t>
            </a:r>
            <a:r>
              <a:rPr lang="es-CO" dirty="0" smtClean="0"/>
              <a:t>     Cuando el pueblo de Israel, escaparon de la esclavitud en Egipto, Dios los condujo al mar rojo, y allí se entraron en una encrucijada que ellos no podían resolver, al frente tenían el mar y atrás el ejercito de faraón, lo cual les produjo gran temor. </a:t>
            </a:r>
            <a:endParaRPr lang="es-CO" dirty="0" smtClean="0"/>
          </a:p>
        </p:txBody>
      </p:sp>
      <p:sp>
        <p:nvSpPr>
          <p:cNvPr id="4" name="3 Rectángulo"/>
          <p:cNvSpPr/>
          <p:nvPr/>
        </p:nvSpPr>
        <p:spPr>
          <a:xfrm>
            <a:off x="323528" y="4005064"/>
            <a:ext cx="5400600" cy="2677656"/>
          </a:xfrm>
          <a:prstGeom prst="rect">
            <a:avLst/>
          </a:prstGeom>
          <a:solidFill>
            <a:schemeClr val="accent3">
              <a:lumMod val="60000"/>
              <a:lumOff val="40000"/>
            </a:schemeClr>
          </a:solidFill>
        </p:spPr>
        <p:txBody>
          <a:bodyPr wrap="square">
            <a:spAutoFit/>
          </a:bodyPr>
          <a:lstStyle/>
          <a:p>
            <a:pPr algn="ctr" fontAlgn="base"/>
            <a:r>
              <a:rPr lang="es-CO" sz="2400" dirty="0" smtClean="0">
                <a:solidFill>
                  <a:srgbClr val="FF0000"/>
                </a:solidFill>
              </a:rPr>
              <a:t>Éxodo 14:13,14.</a:t>
            </a:r>
            <a:r>
              <a:rPr lang="es-CO" sz="2400" dirty="0" smtClean="0"/>
              <a:t>  Y Moisés dijo al pueblo: No temáis; estaos quedos, y ved la salud de Jehová, que él hará hoy con vosotros; porque los Egipcios que hoy habéis visto, nunca más para siempre los veréis</a:t>
            </a:r>
            <a:r>
              <a:rPr lang="es-CO" sz="2400" dirty="0" smtClean="0"/>
              <a:t>. 14</a:t>
            </a:r>
            <a:r>
              <a:rPr lang="es-CO" sz="2400" dirty="0" smtClean="0"/>
              <a:t>  Jehová peleará por vosotros, y vosotros estaréis </a:t>
            </a:r>
            <a:r>
              <a:rPr lang="es-CO" sz="2400" dirty="0" smtClean="0"/>
              <a:t>quedos (tranquilos).</a:t>
            </a:r>
            <a:endParaRPr lang="es-CO" sz="2400" dirty="0" smtClean="0"/>
          </a:p>
        </p:txBody>
      </p:sp>
      <p:pic>
        <p:nvPicPr>
          <p:cNvPr id="7170" name="Picture 2" descr="http://t0.gstatic.com/images?q=tbn:ANd9GcSWg8CtppumTrHETS_3wz6nuTZnpg-7AJJBFeWLYXHX_U8jkMYpCA"/>
          <p:cNvPicPr>
            <a:picLocks noChangeAspect="1" noChangeArrowheads="1"/>
          </p:cNvPicPr>
          <p:nvPr/>
        </p:nvPicPr>
        <p:blipFill>
          <a:blip r:embed="rId2" cstate="print"/>
          <a:srcRect/>
          <a:stretch>
            <a:fillRect/>
          </a:stretch>
        </p:blipFill>
        <p:spPr bwMode="auto">
          <a:xfrm>
            <a:off x="5796136" y="3861048"/>
            <a:ext cx="3096344" cy="26970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
                                        <p:tgtEl>
                                          <p:spTgt spid="3">
                                            <p:txEl>
                                              <p:pRg st="2" end="2"/>
                                            </p:txEl>
                                          </p:spTgt>
                                        </p:tgtEl>
                                      </p:cBhvr>
                                    </p:animEffect>
                                    <p:anim calcmode="lin" valueType="num">
                                      <p:cBhvr>
                                        <p:cTn id="2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7170"/>
                                        </p:tgtEl>
                                        <p:attrNameLst>
                                          <p:attrName>style.visibility</p:attrName>
                                        </p:attrNameLst>
                                      </p:cBhvr>
                                      <p:to>
                                        <p:strVal val="visible"/>
                                      </p:to>
                                    </p:set>
                                    <p:animEffect transition="in" filter="wheel(4)">
                                      <p:cBhvr>
                                        <p:cTn id="30" dur="2000"/>
                                        <p:tgtEl>
                                          <p:spTgt spid="7170"/>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horizont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436096" cy="6453336"/>
          </a:xfrm>
          <a:solidFill>
            <a:srgbClr val="FFFF00"/>
          </a:solidFill>
        </p:spPr>
        <p:txBody>
          <a:bodyPr>
            <a:normAutofit fontScale="92500" lnSpcReduction="20000"/>
          </a:bodyPr>
          <a:lstStyle/>
          <a:p>
            <a:pPr algn="ctr">
              <a:buNone/>
            </a:pPr>
            <a:r>
              <a:rPr lang="es-CO" dirty="0" smtClean="0"/>
              <a:t>    </a:t>
            </a:r>
            <a:r>
              <a:rPr lang="es-CO" sz="3900" dirty="0" smtClean="0"/>
              <a:t>(Como sucedió en el mar rojo). Ocasionalmente</a:t>
            </a:r>
            <a:r>
              <a:rPr lang="es-CO" sz="3900" dirty="0" smtClean="0"/>
              <a:t>, el Señor ha dado a conocer su manera de obrar [entre los </a:t>
            </a:r>
            <a:r>
              <a:rPr lang="es-CO" sz="3900" dirty="0" smtClean="0"/>
              <a:t>hombres</a:t>
            </a:r>
            <a:r>
              <a:rPr lang="es-CO" sz="3900" dirty="0" smtClean="0"/>
              <a:t>,]. Le interesa lo que  pasa en la </a:t>
            </a:r>
            <a:r>
              <a:rPr lang="es-CO" sz="3900" dirty="0" smtClean="0"/>
              <a:t>tierra (con su iglesia). </a:t>
            </a:r>
            <a:r>
              <a:rPr lang="es-CO" sz="3900" dirty="0" smtClean="0"/>
              <a:t>Y cuando ha llegado una crisis, se ha manifestado  y, ha </a:t>
            </a:r>
            <a:r>
              <a:rPr lang="es-CO" sz="3900" dirty="0" smtClean="0"/>
              <a:t>intervenido </a:t>
            </a:r>
            <a:r>
              <a:rPr lang="es-CO" sz="3900" dirty="0" smtClean="0"/>
              <a:t>para obstaculizar el avance de los planes de Satanás</a:t>
            </a:r>
            <a:r>
              <a:rPr lang="es-CO" sz="3900" dirty="0" smtClean="0"/>
              <a:t>.</a:t>
            </a:r>
            <a:endParaRPr lang="es-CO" sz="3900" dirty="0" smtClean="0"/>
          </a:p>
          <a:p>
            <a:pPr>
              <a:buNone/>
            </a:pPr>
            <a:r>
              <a:rPr lang="es-CO" dirty="0" smtClean="0"/>
              <a:t>      </a:t>
            </a:r>
            <a:endParaRPr lang="es-CO" dirty="0"/>
          </a:p>
        </p:txBody>
      </p:sp>
      <p:pic>
        <p:nvPicPr>
          <p:cNvPr id="73730" name="Picture 2" descr="http://t3.gstatic.com/images?q=tbn:ANd9GcS7RjxTfMRqq04rTZQfLkM5vFNXPuL5H0nMc0reVe_3BAtgog6d"/>
          <p:cNvPicPr>
            <a:picLocks noChangeAspect="1" noChangeArrowheads="1"/>
          </p:cNvPicPr>
          <p:nvPr/>
        </p:nvPicPr>
        <p:blipFill>
          <a:blip r:embed="rId2" cstate="print"/>
          <a:srcRect/>
          <a:stretch>
            <a:fillRect/>
          </a:stretch>
        </p:blipFill>
        <p:spPr bwMode="auto">
          <a:xfrm>
            <a:off x="5796136" y="476672"/>
            <a:ext cx="3024336" cy="3600400"/>
          </a:xfrm>
          <a:prstGeom prst="rect">
            <a:avLst/>
          </a:prstGeom>
          <a:noFill/>
        </p:spPr>
      </p:pic>
      <p:sp>
        <p:nvSpPr>
          <p:cNvPr id="5" name="4 Rectángulo"/>
          <p:cNvSpPr/>
          <p:nvPr/>
        </p:nvSpPr>
        <p:spPr>
          <a:xfrm>
            <a:off x="5724128" y="4293096"/>
            <a:ext cx="3168352" cy="2246769"/>
          </a:xfrm>
          <a:prstGeom prst="rect">
            <a:avLst/>
          </a:prstGeom>
          <a:solidFill>
            <a:schemeClr val="accent6">
              <a:lumMod val="40000"/>
              <a:lumOff val="60000"/>
            </a:schemeClr>
          </a:solidFill>
        </p:spPr>
        <p:txBody>
          <a:bodyPr wrap="square">
            <a:spAutoFit/>
          </a:bodyPr>
          <a:lstStyle/>
          <a:p>
            <a:pPr algn="ctr"/>
            <a:r>
              <a:rPr lang="es-CO" sz="2000" b="1" dirty="0" smtClean="0"/>
              <a:t>Satanás sabía que los </a:t>
            </a:r>
            <a:r>
              <a:rPr lang="es-CO" sz="2000" b="1" dirty="0" smtClean="0"/>
              <a:t>Israelitas </a:t>
            </a:r>
            <a:r>
              <a:rPr lang="es-CO" sz="2000" b="1" dirty="0" smtClean="0"/>
              <a:t>eran el pueblo de Dios, y se propuso exterminarlos, pero Dios </a:t>
            </a:r>
            <a:r>
              <a:rPr lang="es-CO" sz="2000" b="1" dirty="0" smtClean="0"/>
              <a:t>intervino </a:t>
            </a:r>
            <a:r>
              <a:rPr lang="es-CO" sz="2000" b="1" dirty="0" smtClean="0"/>
              <a:t>poderosamente para librarlos</a:t>
            </a:r>
            <a:r>
              <a:rPr lang="es-CO" sz="2000" b="1" dirty="0" smtClean="0"/>
              <a:t>. De la misma manera lo hará en el futuro.</a:t>
            </a:r>
            <a:endParaRPr lang="es-CO" sz="20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 to="" calcmode="lin" valueType="num">
                                      <p:cBhvr>
                                        <p:cTn id="7" dur="1" fill="hold"/>
                                        <p:tgtEl>
                                          <p:spTgt spid="737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strVal val="#ppt_w*0.70"/>
                                          </p:val>
                                        </p:tav>
                                        <p:tav tm="100000">
                                          <p:val>
                                            <p:strVal val="#ppt_w"/>
                                          </p:val>
                                        </p:tav>
                                      </p:tavLst>
                                    </p:anim>
                                    <p:anim calcmode="lin" valueType="num">
                                      <p:cBhvr>
                                        <p:cTn id="13" dur="1000" fill="hold"/>
                                        <p:tgtEl>
                                          <p:spTgt spid="3">
                                            <p:bg/>
                                          </p:spTgt>
                                        </p:tgtEl>
                                        <p:attrNameLst>
                                          <p:attrName>ppt_h</p:attrName>
                                        </p:attrNameLst>
                                      </p:cBhvr>
                                      <p:tavLst>
                                        <p:tav tm="0">
                                          <p:val>
                                            <p:strVal val="#ppt_h"/>
                                          </p:val>
                                        </p:tav>
                                        <p:tav tm="100000">
                                          <p:val>
                                            <p:strVal val="#ppt_h"/>
                                          </p:val>
                                        </p:tav>
                                      </p:tavLst>
                                    </p:anim>
                                    <p:animEffect transition="in" filter="fade">
                                      <p:cBhvr>
                                        <p:cTn id="14" dur="1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heel(4)">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160239"/>
          </a:xfrm>
        </p:spPr>
        <p:txBody>
          <a:bodyPr>
            <a:normAutofit fontScale="85000" lnSpcReduction="10000"/>
          </a:bodyPr>
          <a:lstStyle/>
          <a:p>
            <a:pPr algn="ctr">
              <a:buNone/>
            </a:pPr>
            <a:r>
              <a:rPr lang="es-CO" dirty="0" smtClean="0"/>
              <a:t>     A </a:t>
            </a:r>
            <a:r>
              <a:rPr lang="es-CO" dirty="0" smtClean="0"/>
              <a:t>menudo ha </a:t>
            </a:r>
            <a:r>
              <a:rPr lang="es-CO" dirty="0" smtClean="0"/>
              <a:t>permitido </a:t>
            </a:r>
            <a:r>
              <a:rPr lang="es-CO" dirty="0" smtClean="0"/>
              <a:t>que diferentes problemas de las naciones, las familias y los individuos </a:t>
            </a:r>
            <a:r>
              <a:rPr lang="es-CO" dirty="0" smtClean="0"/>
              <a:t>lleguen </a:t>
            </a:r>
            <a:r>
              <a:rPr lang="es-CO" dirty="0" smtClean="0"/>
              <a:t>a un punto crítico, para que su intervención sea </a:t>
            </a:r>
            <a:r>
              <a:rPr lang="es-CO" dirty="0" smtClean="0"/>
              <a:t>llamativa. Entonces </a:t>
            </a:r>
            <a:r>
              <a:rPr lang="es-CO" dirty="0" smtClean="0"/>
              <a:t>ha </a:t>
            </a:r>
            <a:r>
              <a:rPr lang="es-CO" dirty="0" smtClean="0"/>
              <a:t>hecho </a:t>
            </a:r>
            <a:r>
              <a:rPr lang="es-CO" dirty="0" smtClean="0"/>
              <a:t>saber que había un Dios en Israel que sostendría y vindicaría a su pueblo. </a:t>
            </a:r>
          </a:p>
        </p:txBody>
      </p:sp>
      <p:sp>
        <p:nvSpPr>
          <p:cNvPr id="4" name="3 Rectángulo"/>
          <p:cNvSpPr/>
          <p:nvPr/>
        </p:nvSpPr>
        <p:spPr>
          <a:xfrm>
            <a:off x="251520" y="2420888"/>
            <a:ext cx="5400600" cy="3785652"/>
          </a:xfrm>
          <a:prstGeom prst="rect">
            <a:avLst/>
          </a:prstGeom>
          <a:solidFill>
            <a:schemeClr val="accent2">
              <a:lumMod val="20000"/>
              <a:lumOff val="80000"/>
            </a:schemeClr>
          </a:solidFill>
        </p:spPr>
        <p:txBody>
          <a:bodyPr wrap="square">
            <a:spAutoFit/>
          </a:bodyPr>
          <a:lstStyle/>
          <a:p>
            <a:pPr algn="ctr"/>
            <a:r>
              <a:rPr lang="es-CO" sz="2400" dirty="0" smtClean="0">
                <a:solidFill>
                  <a:srgbClr val="FF0000"/>
                </a:solidFill>
              </a:rPr>
              <a:t>Cuando el desafío a la ley de Jehová sea casi universal, cuando su pueblo sea afligido por sus semejantes, Dios intervendrá. </a:t>
            </a:r>
          </a:p>
          <a:p>
            <a:endParaRPr lang="es-CO" sz="2400" dirty="0" smtClean="0"/>
          </a:p>
          <a:p>
            <a:pPr algn="ctr"/>
            <a:r>
              <a:rPr lang="es-CO" sz="2400" dirty="0" smtClean="0">
                <a:solidFill>
                  <a:srgbClr val="0070C0"/>
                </a:solidFill>
              </a:rPr>
              <a:t>Las oraciones fervientes de su </a:t>
            </a:r>
            <a:r>
              <a:rPr lang="es-CO" sz="2400" dirty="0" smtClean="0">
                <a:solidFill>
                  <a:srgbClr val="0070C0"/>
                </a:solidFill>
              </a:rPr>
              <a:t>pueblo </a:t>
            </a:r>
            <a:r>
              <a:rPr lang="es-CO" sz="2400" dirty="0" smtClean="0">
                <a:solidFill>
                  <a:srgbClr val="0070C0"/>
                </a:solidFill>
              </a:rPr>
              <a:t>serán contestadas, porque a él le deleita que su pueblo lo busque con </a:t>
            </a:r>
            <a:r>
              <a:rPr lang="es-CO" sz="2400" dirty="0" smtClean="0">
                <a:solidFill>
                  <a:srgbClr val="0070C0"/>
                </a:solidFill>
              </a:rPr>
              <a:t>todo su </a:t>
            </a:r>
            <a:r>
              <a:rPr lang="es-CO" sz="2400" dirty="0" smtClean="0">
                <a:solidFill>
                  <a:srgbClr val="0070C0"/>
                </a:solidFill>
              </a:rPr>
              <a:t>corazón y dependa de él como su Libertador.</a:t>
            </a:r>
            <a:r>
              <a:rPr lang="es-CO" sz="2400" dirty="0" smtClean="0">
                <a:solidFill>
                  <a:srgbClr val="FF0000"/>
                </a:solidFill>
              </a:rPr>
              <a:t>- RH Junio 15, 1897.</a:t>
            </a:r>
            <a:endParaRPr lang="es-CO" sz="2400" dirty="0">
              <a:solidFill>
                <a:srgbClr val="FF0000"/>
              </a:solidFill>
            </a:endParaRPr>
          </a:p>
        </p:txBody>
      </p:sp>
      <p:pic>
        <p:nvPicPr>
          <p:cNvPr id="74754" name="Picture 2" descr="http://t2.gstatic.com/images?q=tbn:ANd9GcSvB25FsUFpFSej2Cpwq7XPLQSW8LumAzX9CIrffI_r9ojOYZZfCg"/>
          <p:cNvPicPr>
            <a:picLocks noChangeAspect="1" noChangeArrowheads="1"/>
          </p:cNvPicPr>
          <p:nvPr/>
        </p:nvPicPr>
        <p:blipFill>
          <a:blip r:embed="rId2" cstate="print"/>
          <a:srcRect/>
          <a:stretch>
            <a:fillRect/>
          </a:stretch>
        </p:blipFill>
        <p:spPr bwMode="auto">
          <a:xfrm>
            <a:off x="7020272" y="2420889"/>
            <a:ext cx="1857375" cy="1800200"/>
          </a:xfrm>
          <a:prstGeom prst="rect">
            <a:avLst/>
          </a:prstGeom>
          <a:noFill/>
        </p:spPr>
      </p:pic>
      <p:pic>
        <p:nvPicPr>
          <p:cNvPr id="74756" name="Picture 4" descr="http://t3.gstatic.com/images?q=tbn:ANd9GcRvSCpH5aP0RnVCaeoigjirQXbeTW5FRC2VIrMUAeG1M1NQaSRjEw"/>
          <p:cNvPicPr>
            <a:picLocks noChangeAspect="1" noChangeArrowheads="1"/>
          </p:cNvPicPr>
          <p:nvPr/>
        </p:nvPicPr>
        <p:blipFill>
          <a:blip r:embed="rId3" cstate="print"/>
          <a:srcRect/>
          <a:stretch>
            <a:fillRect/>
          </a:stretch>
        </p:blipFill>
        <p:spPr bwMode="auto">
          <a:xfrm>
            <a:off x="6084168" y="4509120"/>
            <a:ext cx="2095500" cy="20882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74754"/>
                                        </p:tgtEl>
                                        <p:attrNameLst>
                                          <p:attrName>style.visibility</p:attrName>
                                        </p:attrNameLst>
                                      </p:cBhvr>
                                      <p:to>
                                        <p:strVal val="visible"/>
                                      </p:to>
                                    </p:set>
                                    <p:anim calcmode="lin" valueType="num">
                                      <p:cBhvr>
                                        <p:cTn id="13" dur="1000" fill="hold"/>
                                        <p:tgtEl>
                                          <p:spTgt spid="74754"/>
                                        </p:tgtEl>
                                        <p:attrNameLst>
                                          <p:attrName>ppt_w</p:attrName>
                                        </p:attrNameLst>
                                      </p:cBhvr>
                                      <p:tavLst>
                                        <p:tav tm="0">
                                          <p:val>
                                            <p:strVal val="#ppt_w*0.70"/>
                                          </p:val>
                                        </p:tav>
                                        <p:tav tm="100000">
                                          <p:val>
                                            <p:strVal val="#ppt_w"/>
                                          </p:val>
                                        </p:tav>
                                      </p:tavLst>
                                    </p:anim>
                                    <p:anim calcmode="lin" valueType="num">
                                      <p:cBhvr>
                                        <p:cTn id="14" dur="1000" fill="hold"/>
                                        <p:tgtEl>
                                          <p:spTgt spid="74754"/>
                                        </p:tgtEl>
                                        <p:attrNameLst>
                                          <p:attrName>ppt_h</p:attrName>
                                        </p:attrNameLst>
                                      </p:cBhvr>
                                      <p:tavLst>
                                        <p:tav tm="0">
                                          <p:val>
                                            <p:strVal val="#ppt_h"/>
                                          </p:val>
                                        </p:tav>
                                        <p:tav tm="100000">
                                          <p:val>
                                            <p:strVal val="#ppt_h"/>
                                          </p:val>
                                        </p:tav>
                                      </p:tavLst>
                                    </p:anim>
                                    <p:animEffect transition="in" filter="fade">
                                      <p:cBhvr>
                                        <p:cTn id="15" dur="1000"/>
                                        <p:tgtEl>
                                          <p:spTgt spid="74754"/>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4">
                                            <p:bg/>
                                          </p:spTgt>
                                        </p:tgtEl>
                                        <p:attrNameLst>
                                          <p:attrName>style.visibility</p:attrName>
                                        </p:attrNameLst>
                                      </p:cBhvr>
                                      <p:to>
                                        <p:strVal val="visible"/>
                                      </p:to>
                                    </p:set>
                                    <p:anim calcmode="lin" valueType="num">
                                      <p:cBhvr>
                                        <p:cTn id="20" dur="1000" fill="hold"/>
                                        <p:tgtEl>
                                          <p:spTgt spid="4">
                                            <p:bg/>
                                          </p:spTgt>
                                        </p:tgtEl>
                                        <p:attrNameLst>
                                          <p:attrName>ppt_w</p:attrName>
                                        </p:attrNameLst>
                                      </p:cBhvr>
                                      <p:tavLst>
                                        <p:tav tm="0">
                                          <p:val>
                                            <p:strVal val="#ppt_w*0.70"/>
                                          </p:val>
                                        </p:tav>
                                        <p:tav tm="100000">
                                          <p:val>
                                            <p:strVal val="#ppt_w"/>
                                          </p:val>
                                        </p:tav>
                                      </p:tavLst>
                                    </p:anim>
                                    <p:anim calcmode="lin" valueType="num">
                                      <p:cBhvr>
                                        <p:cTn id="21" dur="1000" fill="hold"/>
                                        <p:tgtEl>
                                          <p:spTgt spid="4">
                                            <p:bg/>
                                          </p:spTgt>
                                        </p:tgtEl>
                                        <p:attrNameLst>
                                          <p:attrName>ppt_h</p:attrName>
                                        </p:attrNameLst>
                                      </p:cBhvr>
                                      <p:tavLst>
                                        <p:tav tm="0">
                                          <p:val>
                                            <p:strVal val="#ppt_h"/>
                                          </p:val>
                                        </p:tav>
                                        <p:tav tm="100000">
                                          <p:val>
                                            <p:strVal val="#ppt_h"/>
                                          </p:val>
                                        </p:tav>
                                      </p:tavLst>
                                    </p:anim>
                                    <p:animEffect transition="in" filter="fade">
                                      <p:cBhvr>
                                        <p:cTn id="22" dur="1000"/>
                                        <p:tgtEl>
                                          <p:spTgt spid="4">
                                            <p:bg/>
                                          </p:spTgt>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26"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27" dur="10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5" presetClass="entr" presetSubtype="0" fill="hold" nodeType="clickEffect">
                                  <p:stCondLst>
                                    <p:cond delay="0"/>
                                  </p:stCondLst>
                                  <p:childTnLst>
                                    <p:set>
                                      <p:cBhvr>
                                        <p:cTn id="31" dur="1" fill="hold">
                                          <p:stCondLst>
                                            <p:cond delay="0"/>
                                          </p:stCondLst>
                                        </p:cTn>
                                        <p:tgtEl>
                                          <p:spTgt spid="74756"/>
                                        </p:tgtEl>
                                        <p:attrNameLst>
                                          <p:attrName>style.visibility</p:attrName>
                                        </p:attrNameLst>
                                      </p:cBhvr>
                                      <p:to>
                                        <p:strVal val="visible"/>
                                      </p:to>
                                    </p:set>
                                    <p:anim calcmode="lin" valueType="num">
                                      <p:cBhvr>
                                        <p:cTn id="32" dur="1000" fill="hold"/>
                                        <p:tgtEl>
                                          <p:spTgt spid="74756"/>
                                        </p:tgtEl>
                                        <p:attrNameLst>
                                          <p:attrName>ppt_w</p:attrName>
                                        </p:attrNameLst>
                                      </p:cBhvr>
                                      <p:tavLst>
                                        <p:tav tm="0">
                                          <p:val>
                                            <p:strVal val="#ppt_w*0.70"/>
                                          </p:val>
                                        </p:tav>
                                        <p:tav tm="100000">
                                          <p:val>
                                            <p:strVal val="#ppt_w"/>
                                          </p:val>
                                        </p:tav>
                                      </p:tavLst>
                                    </p:anim>
                                    <p:anim calcmode="lin" valueType="num">
                                      <p:cBhvr>
                                        <p:cTn id="33" dur="1000" fill="hold"/>
                                        <p:tgtEl>
                                          <p:spTgt spid="74756"/>
                                        </p:tgtEl>
                                        <p:attrNameLst>
                                          <p:attrName>ppt_h</p:attrName>
                                        </p:attrNameLst>
                                      </p:cBhvr>
                                      <p:tavLst>
                                        <p:tav tm="0">
                                          <p:val>
                                            <p:strVal val="#ppt_h"/>
                                          </p:val>
                                        </p:tav>
                                        <p:tav tm="100000">
                                          <p:val>
                                            <p:strVal val="#ppt_h"/>
                                          </p:val>
                                        </p:tav>
                                      </p:tavLst>
                                    </p:anim>
                                    <p:animEffect transition="in" filter="fade">
                                      <p:cBhvr>
                                        <p:cTn id="34" dur="1000"/>
                                        <p:tgtEl>
                                          <p:spTgt spid="74756"/>
                                        </p:tgtEl>
                                      </p:cBhvr>
                                    </p:animEffect>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fade">
                                      <p:cBhvr>
                                        <p:cTn id="39" dur="100"/>
                                        <p:tgtEl>
                                          <p:spTgt spid="4">
                                            <p:txEl>
                                              <p:pRg st="2" end="2"/>
                                            </p:txEl>
                                          </p:spTgt>
                                        </p:tgtEl>
                                      </p:cBhvr>
                                    </p:animEffect>
                                    <p:anim calcmode="lin" valueType="num">
                                      <p:cBhvr>
                                        <p:cTn id="40"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allAtOnce"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12168"/>
          </a:xfrm>
          <a:solidFill>
            <a:schemeClr val="accent2">
              <a:lumMod val="20000"/>
              <a:lumOff val="80000"/>
            </a:schemeClr>
          </a:solidFill>
        </p:spPr>
        <p:txBody>
          <a:bodyPr>
            <a:normAutofit lnSpcReduction="10000"/>
          </a:bodyPr>
          <a:lstStyle/>
          <a:p>
            <a:pPr algn="ctr"/>
            <a:r>
              <a:rPr lang="es-CO" dirty="0" smtClean="0"/>
              <a:t>Se permitirá por un tiempo que los opresores triunfen sobre los que conocen los </a:t>
            </a:r>
            <a:r>
              <a:rPr lang="es-CO" dirty="0" smtClean="0"/>
              <a:t>santos </a:t>
            </a:r>
            <a:r>
              <a:rPr lang="es-CO" dirty="0" smtClean="0"/>
              <a:t>mandamientos de Dios... </a:t>
            </a:r>
            <a:endParaRPr lang="es-CO" dirty="0" smtClean="0"/>
          </a:p>
        </p:txBody>
      </p:sp>
      <p:sp>
        <p:nvSpPr>
          <p:cNvPr id="4" name="3 Rectángulo"/>
          <p:cNvSpPr/>
          <p:nvPr/>
        </p:nvSpPr>
        <p:spPr>
          <a:xfrm>
            <a:off x="323528" y="2636912"/>
            <a:ext cx="4968552" cy="3539430"/>
          </a:xfrm>
          <a:prstGeom prst="rect">
            <a:avLst/>
          </a:prstGeom>
          <a:solidFill>
            <a:schemeClr val="accent2">
              <a:lumMod val="20000"/>
              <a:lumOff val="80000"/>
            </a:schemeClr>
          </a:solidFill>
        </p:spPr>
        <p:txBody>
          <a:bodyPr wrap="square">
            <a:spAutoFit/>
          </a:bodyPr>
          <a:lstStyle/>
          <a:p>
            <a:pPr algn="ctr"/>
            <a:r>
              <a:rPr lang="es-CO" sz="2800" dirty="0" smtClean="0"/>
              <a:t>Hasta el final Dios le permitirá a Satanás que revele su carácter como mentiroso, acusador y homicida. De esta manera el triunfo final de su pueblo resulta más evidente, más glorioso, más pleno y completo.</a:t>
            </a:r>
            <a:r>
              <a:rPr lang="es-CO" sz="2800" dirty="0" smtClean="0">
                <a:solidFill>
                  <a:srgbClr val="FF0000"/>
                </a:solidFill>
              </a:rPr>
              <a:t>-3MS 473 (1904). </a:t>
            </a:r>
            <a:endParaRPr lang="es-CO" sz="2800" dirty="0" smtClean="0">
              <a:solidFill>
                <a:srgbClr val="FF0000"/>
              </a:solidFill>
            </a:endParaRPr>
          </a:p>
        </p:txBody>
      </p:sp>
      <p:pic>
        <p:nvPicPr>
          <p:cNvPr id="6146" name="Picture 2" descr="http://t1.gstatic.com/images?q=tbn:ANd9GcSvZSRkU5QRPZqDR1gos7icX6cpDwgribrT2gidfPCygQkBp16L"/>
          <p:cNvPicPr>
            <a:picLocks noChangeAspect="1" noChangeArrowheads="1"/>
          </p:cNvPicPr>
          <p:nvPr/>
        </p:nvPicPr>
        <p:blipFill>
          <a:blip r:embed="rId2" cstate="print"/>
          <a:srcRect/>
          <a:stretch>
            <a:fillRect/>
          </a:stretch>
        </p:blipFill>
        <p:spPr bwMode="auto">
          <a:xfrm>
            <a:off x="5724128" y="2492896"/>
            <a:ext cx="2736304"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wheel(4)">
                                      <p:cBhvr>
                                        <p:cTn id="17" dur="2000"/>
                                        <p:tgtEl>
                                          <p:spTgt spid="6146"/>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0.70"/>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Lucida Calligraphy" pitchFamily="66" charset="0"/>
              </a:rPr>
              <a:t>¿Cuál es el cuarto propósito que cumple a aflicción?</a:t>
            </a:r>
            <a:endParaRPr lang="es-CO" dirty="0">
              <a:latin typeface="Lucida Calligraphy" pitchFamily="66" charset="0"/>
            </a:endParaRPr>
          </a:p>
        </p:txBody>
      </p:sp>
      <p:sp>
        <p:nvSpPr>
          <p:cNvPr id="3" name="2 Marcador de contenido"/>
          <p:cNvSpPr>
            <a:spLocks noGrp="1"/>
          </p:cNvSpPr>
          <p:nvPr>
            <p:ph idx="1"/>
          </p:nvPr>
        </p:nvSpPr>
        <p:spPr>
          <a:xfrm>
            <a:off x="0" y="1600200"/>
            <a:ext cx="8686800" cy="5257800"/>
          </a:xfrm>
        </p:spPr>
        <p:txBody>
          <a:bodyPr>
            <a:normAutofit fontScale="70000" lnSpcReduction="20000"/>
          </a:bodyPr>
          <a:lstStyle/>
          <a:p>
            <a:pPr>
              <a:buNone/>
            </a:pPr>
            <a:r>
              <a:rPr lang="es-CO" sz="5100" b="1" dirty="0" smtClean="0">
                <a:solidFill>
                  <a:srgbClr val="FF0000"/>
                </a:solidFill>
              </a:rPr>
              <a:t>            </a:t>
            </a:r>
            <a:r>
              <a:rPr lang="es-CO" sz="4600" b="1" u="sng" dirty="0" smtClean="0">
                <a:solidFill>
                  <a:srgbClr val="FF0000"/>
                </a:solidFill>
              </a:rPr>
              <a:t>La </a:t>
            </a:r>
            <a:r>
              <a:rPr lang="es-CO" sz="4600" b="1" u="sng" dirty="0" smtClean="0">
                <a:solidFill>
                  <a:srgbClr val="FF0000"/>
                </a:solidFill>
              </a:rPr>
              <a:t>aflicción </a:t>
            </a:r>
            <a:r>
              <a:rPr lang="es-CO" sz="4600" b="1" u="sng" dirty="0" smtClean="0">
                <a:solidFill>
                  <a:srgbClr val="FF0000"/>
                </a:solidFill>
              </a:rPr>
              <a:t>PURIFICA </a:t>
            </a:r>
            <a:r>
              <a:rPr lang="es-CO" sz="4600" b="1" u="sng" dirty="0" smtClean="0">
                <a:solidFill>
                  <a:srgbClr val="FF0000"/>
                </a:solidFill>
              </a:rPr>
              <a:t>al pueblo de Dios </a:t>
            </a:r>
          </a:p>
          <a:p>
            <a:endParaRPr lang="es-CO" dirty="0" smtClean="0"/>
          </a:p>
          <a:p>
            <a:r>
              <a:rPr lang="es-CO" sz="3400" dirty="0" smtClean="0"/>
              <a:t>Muy </a:t>
            </a:r>
            <a:r>
              <a:rPr lang="es-CO" sz="3400" dirty="0" smtClean="0"/>
              <a:t>pronto el mundo entero estará atribulado. </a:t>
            </a:r>
            <a:r>
              <a:rPr lang="es-CO" sz="3400" u="sng" dirty="0" smtClean="0">
                <a:solidFill>
                  <a:srgbClr val="0070C0"/>
                </a:solidFill>
              </a:rPr>
              <a:t>Cada cual debe tratar de conocer a </a:t>
            </a:r>
            <a:r>
              <a:rPr lang="es-CO" sz="3400" u="sng" dirty="0" smtClean="0">
                <a:solidFill>
                  <a:srgbClr val="0070C0"/>
                </a:solidFill>
              </a:rPr>
              <a:t>Dios</a:t>
            </a:r>
            <a:r>
              <a:rPr lang="es-CO" sz="3400" dirty="0" smtClean="0"/>
              <a:t>. No tenemos tiempo que perder... </a:t>
            </a:r>
          </a:p>
          <a:p>
            <a:endParaRPr lang="es-CO" sz="3400" dirty="0" smtClean="0"/>
          </a:p>
          <a:p>
            <a:r>
              <a:rPr lang="es-CO" sz="3400" dirty="0" smtClean="0"/>
              <a:t>Dios </a:t>
            </a:r>
            <a:r>
              <a:rPr lang="es-CO" sz="3400" dirty="0" smtClean="0"/>
              <a:t>ama a su iglesia con un amor infinito. Nunca deja de velar sobre su heredad. </a:t>
            </a:r>
            <a:r>
              <a:rPr lang="es-CO" sz="3400" dirty="0" smtClean="0"/>
              <a:t>Sólo </a:t>
            </a:r>
            <a:r>
              <a:rPr lang="es-CO" sz="3400" dirty="0" smtClean="0"/>
              <a:t>permite las aflicciones que su iglesia necesita para su purificación, para su </a:t>
            </a:r>
            <a:r>
              <a:rPr lang="es-CO" sz="3400" dirty="0" smtClean="0"/>
              <a:t>bien </a:t>
            </a:r>
            <a:r>
              <a:rPr lang="es-CO" sz="3400" dirty="0" smtClean="0"/>
              <a:t>presente y eterno. Purificará su iglesia así como purificó el templo en el </a:t>
            </a:r>
            <a:r>
              <a:rPr lang="es-CO" sz="3400" dirty="0" smtClean="0"/>
              <a:t>principio </a:t>
            </a:r>
            <a:r>
              <a:rPr lang="es-CO" sz="3400" dirty="0" smtClean="0"/>
              <a:t>y al fin de su ministerio terrenal. </a:t>
            </a:r>
            <a:endParaRPr lang="es-CO" sz="3400" dirty="0" smtClean="0"/>
          </a:p>
          <a:p>
            <a:endParaRPr lang="es-CO" sz="3400" dirty="0" smtClean="0"/>
          </a:p>
          <a:p>
            <a:r>
              <a:rPr lang="es-CO" sz="3400" dirty="0" smtClean="0"/>
              <a:t>Todas </a:t>
            </a:r>
            <a:r>
              <a:rPr lang="es-CO" sz="3400" dirty="0" smtClean="0"/>
              <a:t>las pruebas que inflige a la iglesia </a:t>
            </a:r>
            <a:r>
              <a:rPr lang="es-CO" sz="3400" dirty="0" smtClean="0"/>
              <a:t>tienen </a:t>
            </a:r>
            <a:r>
              <a:rPr lang="es-CO" sz="3400" dirty="0" smtClean="0"/>
              <a:t>por objeto dar a su pueblo una piedad más profunda y una fuerza </a:t>
            </a:r>
            <a:r>
              <a:rPr lang="es-CO" sz="3400" dirty="0" smtClean="0"/>
              <a:t>mayor </a:t>
            </a:r>
            <a:r>
              <a:rPr lang="es-CO" sz="3400" dirty="0" smtClean="0"/>
              <a:t>para llevar los triunfos de la cruz en todas partes del mundo.</a:t>
            </a:r>
            <a:r>
              <a:rPr lang="es-CO" sz="3400" dirty="0" smtClean="0">
                <a:solidFill>
                  <a:srgbClr val="FF0000"/>
                </a:solidFill>
              </a:rPr>
              <a:t>-3JT 391-392 </a:t>
            </a:r>
            <a:r>
              <a:rPr lang="es-CO" sz="3400" dirty="0" smtClean="0">
                <a:solidFill>
                  <a:srgbClr val="FF0000"/>
                </a:solidFill>
              </a:rPr>
              <a:t>(</a:t>
            </a:r>
            <a:r>
              <a:rPr lang="es-CO" sz="3400" dirty="0" smtClean="0">
                <a:solidFill>
                  <a:srgbClr val="FF0000"/>
                </a:solidFill>
              </a:rPr>
              <a:t>1909).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a:t>
            </a:r>
            <a:endParaRPr lang="es-CO" dirty="0"/>
          </a:p>
        </p:txBody>
      </p:sp>
      <p:sp>
        <p:nvSpPr>
          <p:cNvPr id="3" name="2 Marcador de contenido"/>
          <p:cNvSpPr>
            <a:spLocks noGrp="1"/>
          </p:cNvSpPr>
          <p:nvPr>
            <p:ph idx="1"/>
          </p:nvPr>
        </p:nvSpPr>
        <p:spPr>
          <a:xfrm>
            <a:off x="457200" y="764704"/>
            <a:ext cx="5338936" cy="5361459"/>
          </a:xfrm>
          <a:solidFill>
            <a:schemeClr val="accent2">
              <a:lumMod val="20000"/>
              <a:lumOff val="80000"/>
            </a:schemeClr>
          </a:solidFill>
        </p:spPr>
        <p:txBody>
          <a:bodyPr/>
          <a:lstStyle/>
          <a:p>
            <a:pPr algn="ctr">
              <a:buNone/>
            </a:pPr>
            <a:r>
              <a:rPr lang="es-CO" dirty="0" smtClean="0"/>
              <a:t>   </a:t>
            </a:r>
            <a:r>
              <a:rPr lang="es-CO" sz="3600" dirty="0" smtClean="0"/>
              <a:t>   Las </a:t>
            </a:r>
            <a:r>
              <a:rPr lang="es-CO" sz="3600" dirty="0" smtClean="0"/>
              <a:t>aflicciones, las cruces, las tentaciones, la adversidad y nuestras variadas </a:t>
            </a:r>
            <a:r>
              <a:rPr lang="es-CO" sz="3600" dirty="0" smtClean="0"/>
              <a:t>pruebas</a:t>
            </a:r>
            <a:r>
              <a:rPr lang="es-CO" sz="3600" dirty="0" smtClean="0"/>
              <a:t>, son los medios que emplea Dios para refinarnos, santificamos y </a:t>
            </a:r>
            <a:r>
              <a:rPr lang="es-CO" sz="3600" dirty="0" smtClean="0"/>
              <a:t>hacernos </a:t>
            </a:r>
            <a:r>
              <a:rPr lang="es-CO" sz="3600" dirty="0" smtClean="0"/>
              <a:t>dignos de su alfolí celestial.-</a:t>
            </a:r>
            <a:r>
              <a:rPr lang="es-CO" sz="3600" dirty="0" smtClean="0">
                <a:solidFill>
                  <a:srgbClr val="FF0000"/>
                </a:solidFill>
              </a:rPr>
              <a:t>1JT 312 (1872</a:t>
            </a:r>
            <a:r>
              <a:rPr lang="es-CO" sz="3600" dirty="0" smtClean="0">
                <a:solidFill>
                  <a:srgbClr val="FF0000"/>
                </a:solidFill>
              </a:rPr>
              <a:t>). </a:t>
            </a:r>
            <a:endParaRPr lang="es-CO" sz="3600" dirty="0" smtClean="0">
              <a:solidFill>
                <a:srgbClr val="FF0000"/>
              </a:solidFill>
            </a:endParaRPr>
          </a:p>
          <a:p>
            <a:endParaRPr lang="es-CO" dirty="0"/>
          </a:p>
        </p:txBody>
      </p:sp>
      <p:pic>
        <p:nvPicPr>
          <p:cNvPr id="4100" name="Picture 4" descr="http://t2.gstatic.com/images?q=tbn:ANd9GcSvrNBlTCVeKtgP5lFUL-IZGiyYIuO-zXQojE-bB5Os1jf2CMjLMQ"/>
          <p:cNvPicPr>
            <a:picLocks noChangeAspect="1" noChangeArrowheads="1"/>
          </p:cNvPicPr>
          <p:nvPr/>
        </p:nvPicPr>
        <p:blipFill>
          <a:blip r:embed="rId2" cstate="print"/>
          <a:srcRect/>
          <a:stretch>
            <a:fillRect/>
          </a:stretch>
        </p:blipFill>
        <p:spPr bwMode="auto">
          <a:xfrm>
            <a:off x="5796136" y="1772816"/>
            <a:ext cx="3096344" cy="3312368"/>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1159</TotalTime>
  <Words>4076</Words>
  <Application>Microsoft Office PowerPoint</Application>
  <PresentationFormat>Presentación en pantalla (4:3)</PresentationFormat>
  <Paragraphs>205</Paragraphs>
  <Slides>57</Slides>
  <Notes>0</Notes>
  <HiddenSlides>0</HiddenSlides>
  <MMClips>0</MMClips>
  <ScaleCrop>false</ScaleCrop>
  <HeadingPairs>
    <vt:vector size="4" baseType="variant">
      <vt:variant>
        <vt:lpstr>Tema</vt:lpstr>
      </vt:variant>
      <vt:variant>
        <vt:i4>1</vt:i4>
      </vt:variant>
      <vt:variant>
        <vt:lpstr>Títulos de diapositiva</vt:lpstr>
      </vt:variant>
      <vt:variant>
        <vt:i4>57</vt:i4>
      </vt:variant>
    </vt:vector>
  </HeadingPairs>
  <TitlesOfParts>
    <vt:vector size="58" baseType="lpstr">
      <vt:lpstr>Tema de Office</vt:lpstr>
      <vt:lpstr>Tema N° 10 EL PEQUEÑO TIEMPO DE ANGUSTIA </vt:lpstr>
      <vt:lpstr>Diapositiva 2</vt:lpstr>
      <vt:lpstr> Un tiempo de angustia antes que termine el tiempo de prueba  </vt:lpstr>
      <vt:lpstr>¿Cuándo fue dada esta visión?</vt:lpstr>
      <vt:lpstr>Ahora se comienza a ver el cumplimiento de esa visión.</vt:lpstr>
      <vt:lpstr>Diapositiva 6</vt:lpstr>
      <vt:lpstr> El fin de la libertad religiosa en los Estados Unidos  </vt:lpstr>
      <vt:lpstr>Diapositiva 8</vt:lpstr>
      <vt:lpstr>Diapositiva 9</vt:lpstr>
      <vt:lpstr>Diapositiva 10</vt:lpstr>
      <vt:lpstr>Diapositiva 11</vt:lpstr>
      <vt:lpstr>Diapositiva 12</vt:lpstr>
      <vt:lpstr>Diapositiva 13</vt:lpstr>
      <vt:lpstr> Ante los tribunales  </vt:lpstr>
      <vt:lpstr>¿Qué responderán los jueces ante los argumentos del remanente?</vt:lpstr>
      <vt:lpstr>La imagen de Nabucodonosor era un símbolo de la imposición de la ley dominical.</vt:lpstr>
      <vt:lpstr>Diapositiva 17</vt:lpstr>
      <vt:lpstr>Diapositiva 18</vt:lpstr>
      <vt:lpstr>¿Cuál es la orden explicita de Dios? </vt:lpstr>
      <vt:lpstr>¿Cómo será tratado el remanente en ese tiempo?</vt:lpstr>
      <vt:lpstr>¿Quiénes se unirán para hacerles la vida imposible a los que guardan los Mandamientos de Dios?</vt:lpstr>
      <vt:lpstr>Diapositiva 22</vt:lpstr>
      <vt:lpstr>¿Quién está al frente de estos ataques contra el pueblo de Dios?</vt:lpstr>
      <vt:lpstr>Diapositiva 24</vt:lpstr>
      <vt:lpstr>¿Para conocer estos hechos, qué tenemos que hacer?</vt:lpstr>
      <vt:lpstr>Experiencias repetidas</vt:lpstr>
      <vt:lpstr>Diapositiva 27</vt:lpstr>
      <vt:lpstr>Diapositiva 28</vt:lpstr>
      <vt:lpstr>Diapositiva 29</vt:lpstr>
      <vt:lpstr>Diapositiva 30</vt:lpstr>
      <vt:lpstr>Diapositiva 31</vt:lpstr>
      <vt:lpstr>Diapositiva 32</vt:lpstr>
      <vt:lpstr>¿Habrán sido evangelizados ya todos los habitantes de la tierra?</vt:lpstr>
      <vt:lpstr>Diapositiva 34</vt:lpstr>
      <vt:lpstr>Diapositiva 35</vt:lpstr>
      <vt:lpstr>Diapositiva 36</vt:lpstr>
      <vt:lpstr>¿Qué permitirá Dios que suceda con algunos de sus hijos?</vt:lpstr>
      <vt:lpstr>Diapositiva 38</vt:lpstr>
      <vt:lpstr>¿Qué será capas de hacer aquél que dice que es hijo de Dios?</vt:lpstr>
      <vt:lpstr>¿Qué sucederá con otros creyentes?</vt:lpstr>
      <vt:lpstr>Diapositiva 41</vt:lpstr>
      <vt:lpstr>Diapositiva 42</vt:lpstr>
      <vt:lpstr>Diapositiva 43</vt:lpstr>
      <vt:lpstr> ¿Cómo permanecer firme bajo la persecución?  </vt:lpstr>
      <vt:lpstr>Diapositiva 45</vt:lpstr>
      <vt:lpstr>Diapositiva 46</vt:lpstr>
      <vt:lpstr>Diapositiva 47</vt:lpstr>
      <vt:lpstr>¿Qué ocasionará la persecución?</vt:lpstr>
      <vt:lpstr>Diapositiva 49</vt:lpstr>
      <vt:lpstr>¿Qué otro punto positivo ocasiona la persecución?</vt:lpstr>
      <vt:lpstr>Diapositiva 51</vt:lpstr>
      <vt:lpstr>Además ¿qué otro punto positivo tendrá la persecución?</vt:lpstr>
      <vt:lpstr>Diapositiva 53</vt:lpstr>
      <vt:lpstr>Diapositiva 54</vt:lpstr>
      <vt:lpstr>Diapositiva 55</vt:lpstr>
      <vt:lpstr>¿Cuál es el cuarto propósito que cumple a aflicción?</vt:lpstr>
      <vt:lpst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VIDA EN EL CAMPO</dc:title>
  <dc:creator>FAMILIA FIERRO CH</dc:creator>
  <cp:lastModifiedBy>FAMILIA FIERRO CH</cp:lastModifiedBy>
  <cp:revision>124</cp:revision>
  <dcterms:created xsi:type="dcterms:W3CDTF">2011-09-28T21:33:23Z</dcterms:created>
  <dcterms:modified xsi:type="dcterms:W3CDTF">2011-10-31T14:41:17Z</dcterms:modified>
</cp:coreProperties>
</file>